
<file path=[Content_Types].xml><?xml version="1.0" encoding="utf-8"?>
<Types xmlns="http://schemas.openxmlformats.org/package/2006/content-types">
  <Default Extension="bin" ContentType="application/vnd.openxmlformats-officedocument.oleObject"/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8"/>
  </p:notesMasterIdLst>
  <p:sldIdLst>
    <p:sldId id="258" r:id="rId2"/>
    <p:sldId id="478" r:id="rId3"/>
    <p:sldId id="489" r:id="rId4"/>
    <p:sldId id="490" r:id="rId5"/>
    <p:sldId id="479" r:id="rId6"/>
    <p:sldId id="480" r:id="rId7"/>
    <p:sldId id="481" r:id="rId8"/>
    <p:sldId id="482" r:id="rId9"/>
    <p:sldId id="483" r:id="rId10"/>
    <p:sldId id="484" r:id="rId11"/>
    <p:sldId id="485" r:id="rId12"/>
    <p:sldId id="491" r:id="rId13"/>
    <p:sldId id="486" r:id="rId14"/>
    <p:sldId id="487" r:id="rId15"/>
    <p:sldId id="488" r:id="rId16"/>
    <p:sldId id="492" r:id="rId17"/>
    <p:sldId id="493" r:id="rId18"/>
    <p:sldId id="494" r:id="rId19"/>
    <p:sldId id="495" r:id="rId20"/>
    <p:sldId id="496" r:id="rId21"/>
    <p:sldId id="497" r:id="rId22"/>
    <p:sldId id="435" r:id="rId23"/>
    <p:sldId id="436" r:id="rId24"/>
    <p:sldId id="437" r:id="rId25"/>
    <p:sldId id="438" r:id="rId26"/>
    <p:sldId id="439" r:id="rId27"/>
    <p:sldId id="440" r:id="rId28"/>
    <p:sldId id="441" r:id="rId29"/>
    <p:sldId id="442" r:id="rId30"/>
    <p:sldId id="443" r:id="rId31"/>
    <p:sldId id="444" r:id="rId32"/>
    <p:sldId id="445" r:id="rId33"/>
    <p:sldId id="446" r:id="rId34"/>
    <p:sldId id="447" r:id="rId35"/>
    <p:sldId id="448" r:id="rId36"/>
    <p:sldId id="449" r:id="rId37"/>
    <p:sldId id="450" r:id="rId38"/>
    <p:sldId id="451" r:id="rId39"/>
    <p:sldId id="452" r:id="rId40"/>
    <p:sldId id="453" r:id="rId41"/>
    <p:sldId id="454" r:id="rId42"/>
    <p:sldId id="455" r:id="rId43"/>
    <p:sldId id="456" r:id="rId44"/>
    <p:sldId id="457" r:id="rId45"/>
    <p:sldId id="458" r:id="rId46"/>
    <p:sldId id="459" r:id="rId47"/>
    <p:sldId id="460" r:id="rId48"/>
    <p:sldId id="461" r:id="rId49"/>
    <p:sldId id="462" r:id="rId50"/>
    <p:sldId id="463" r:id="rId51"/>
    <p:sldId id="464" r:id="rId52"/>
    <p:sldId id="465" r:id="rId53"/>
    <p:sldId id="466" r:id="rId54"/>
    <p:sldId id="467" r:id="rId55"/>
    <p:sldId id="468" r:id="rId56"/>
    <p:sldId id="469" r:id="rId57"/>
    <p:sldId id="470" r:id="rId58"/>
    <p:sldId id="471" r:id="rId59"/>
    <p:sldId id="472" r:id="rId60"/>
    <p:sldId id="473" r:id="rId61"/>
    <p:sldId id="474" r:id="rId62"/>
    <p:sldId id="475" r:id="rId63"/>
    <p:sldId id="498" r:id="rId64"/>
    <p:sldId id="499" r:id="rId65"/>
    <p:sldId id="500" r:id="rId66"/>
    <p:sldId id="501" r:id="rId67"/>
    <p:sldId id="502" r:id="rId68"/>
    <p:sldId id="503" r:id="rId69"/>
    <p:sldId id="504" r:id="rId70"/>
    <p:sldId id="505" r:id="rId71"/>
    <p:sldId id="506" r:id="rId72"/>
    <p:sldId id="507" r:id="rId73"/>
    <p:sldId id="508" r:id="rId74"/>
    <p:sldId id="509" r:id="rId75"/>
    <p:sldId id="510" r:id="rId76"/>
    <p:sldId id="511" r:id="rId77"/>
    <p:sldId id="512" r:id="rId78"/>
    <p:sldId id="513" r:id="rId79"/>
    <p:sldId id="514" r:id="rId80"/>
    <p:sldId id="515" r:id="rId81"/>
    <p:sldId id="516" r:id="rId82"/>
    <p:sldId id="517" r:id="rId83"/>
    <p:sldId id="518" r:id="rId84"/>
    <p:sldId id="519" r:id="rId85"/>
    <p:sldId id="520" r:id="rId86"/>
    <p:sldId id="521" r:id="rId87"/>
    <p:sldId id="522" r:id="rId88"/>
    <p:sldId id="523" r:id="rId89"/>
    <p:sldId id="524" r:id="rId90"/>
    <p:sldId id="525" r:id="rId91"/>
    <p:sldId id="526" r:id="rId92"/>
    <p:sldId id="527" r:id="rId93"/>
    <p:sldId id="528" r:id="rId94"/>
    <p:sldId id="529" r:id="rId95"/>
    <p:sldId id="530" r:id="rId96"/>
    <p:sldId id="531" r:id="rId97"/>
    <p:sldId id="532" r:id="rId98"/>
    <p:sldId id="533" r:id="rId99"/>
    <p:sldId id="534" r:id="rId100"/>
    <p:sldId id="535" r:id="rId101"/>
    <p:sldId id="297" r:id="rId102"/>
    <p:sldId id="476" r:id="rId103"/>
    <p:sldId id="477" r:id="rId104"/>
    <p:sldId id="299" r:id="rId105"/>
    <p:sldId id="300" r:id="rId106"/>
    <p:sldId id="301" r:id="rId107"/>
    <p:sldId id="302" r:id="rId108"/>
    <p:sldId id="303" r:id="rId109"/>
    <p:sldId id="304" r:id="rId110"/>
    <p:sldId id="305" r:id="rId111"/>
    <p:sldId id="306" r:id="rId112"/>
    <p:sldId id="307" r:id="rId113"/>
    <p:sldId id="308" r:id="rId114"/>
    <p:sldId id="309" r:id="rId115"/>
    <p:sldId id="310" r:id="rId116"/>
    <p:sldId id="311" r:id="rId117"/>
    <p:sldId id="426" r:id="rId118"/>
    <p:sldId id="312" r:id="rId119"/>
    <p:sldId id="313" r:id="rId120"/>
    <p:sldId id="314" r:id="rId121"/>
    <p:sldId id="315" r:id="rId122"/>
    <p:sldId id="316" r:id="rId123"/>
    <p:sldId id="317" r:id="rId124"/>
    <p:sldId id="427" r:id="rId125"/>
    <p:sldId id="318" r:id="rId126"/>
    <p:sldId id="319" r:id="rId127"/>
    <p:sldId id="320" r:id="rId128"/>
    <p:sldId id="321" r:id="rId129"/>
    <p:sldId id="322" r:id="rId130"/>
    <p:sldId id="323" r:id="rId131"/>
    <p:sldId id="324" r:id="rId132"/>
    <p:sldId id="325" r:id="rId133"/>
    <p:sldId id="326" r:id="rId134"/>
    <p:sldId id="327" r:id="rId135"/>
    <p:sldId id="328" r:id="rId136"/>
    <p:sldId id="329" r:id="rId137"/>
    <p:sldId id="330" r:id="rId138"/>
    <p:sldId id="331" r:id="rId139"/>
    <p:sldId id="332" r:id="rId140"/>
    <p:sldId id="333" r:id="rId141"/>
    <p:sldId id="428" r:id="rId142"/>
    <p:sldId id="335" r:id="rId143"/>
    <p:sldId id="336" r:id="rId144"/>
    <p:sldId id="337" r:id="rId145"/>
    <p:sldId id="338" r:id="rId146"/>
    <p:sldId id="339" r:id="rId147"/>
    <p:sldId id="340" r:id="rId148"/>
    <p:sldId id="341" r:id="rId149"/>
    <p:sldId id="342" r:id="rId150"/>
    <p:sldId id="429" r:id="rId151"/>
    <p:sldId id="343" r:id="rId152"/>
    <p:sldId id="344" r:id="rId153"/>
    <p:sldId id="345" r:id="rId154"/>
    <p:sldId id="430" r:id="rId155"/>
    <p:sldId id="346" r:id="rId156"/>
    <p:sldId id="347" r:id="rId157"/>
    <p:sldId id="348" r:id="rId158"/>
    <p:sldId id="349" r:id="rId159"/>
    <p:sldId id="350" r:id="rId160"/>
    <p:sldId id="351" r:id="rId161"/>
    <p:sldId id="352" r:id="rId162"/>
    <p:sldId id="431" r:id="rId163"/>
    <p:sldId id="353" r:id="rId164"/>
    <p:sldId id="354" r:id="rId165"/>
    <p:sldId id="355" r:id="rId166"/>
    <p:sldId id="356" r:id="rId167"/>
    <p:sldId id="432" r:id="rId168"/>
    <p:sldId id="357" r:id="rId169"/>
    <p:sldId id="433" r:id="rId170"/>
    <p:sldId id="358" r:id="rId171"/>
    <p:sldId id="359" r:id="rId172"/>
    <p:sldId id="360" r:id="rId173"/>
    <p:sldId id="361" r:id="rId174"/>
    <p:sldId id="434" r:id="rId175"/>
    <p:sldId id="362" r:id="rId176"/>
    <p:sldId id="363" r:id="rId17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75" d="100"/>
          <a:sy n="75" d="100"/>
        </p:scale>
        <p:origin x="1181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80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E7C02AE-3316-4DE0-A61D-497ACC4CBB0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7E0981-A9BC-40A9-8F4E-C0EC1C25024D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15EFDD-B3B0-4D3A-851D-6673C7E901E1}" type="slidenum">
              <a:rPr lang="en-US"/>
              <a:pPr/>
              <a:t>30</a:t>
            </a:fld>
            <a:endParaRPr lang="en-US"/>
          </a:p>
        </p:txBody>
      </p:sp>
      <p:sp>
        <p:nvSpPr>
          <p:cNvPr id="95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E622BA-35A9-4CC9-A9CE-73511F086831}" type="slidenum">
              <a:rPr lang="en-US"/>
              <a:pPr/>
              <a:t>158</a:t>
            </a:fld>
            <a:endParaRPr lang="en-US"/>
          </a:p>
        </p:txBody>
      </p:sp>
      <p:sp>
        <p:nvSpPr>
          <p:cNvPr id="71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1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ABA4D1-57F2-4EB5-9E9A-E0148DBDBB29}" type="slidenum">
              <a:rPr lang="en-US"/>
              <a:pPr/>
              <a:t>159</a:t>
            </a:fld>
            <a:endParaRPr lang="en-US"/>
          </a:p>
        </p:txBody>
      </p:sp>
      <p:sp>
        <p:nvSpPr>
          <p:cNvPr id="72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138829-01FC-4142-B394-6D0810AECDA1}" type="slidenum">
              <a:rPr lang="en-US"/>
              <a:pPr/>
              <a:t>160</a:t>
            </a:fld>
            <a:endParaRPr lang="en-US"/>
          </a:p>
        </p:txBody>
      </p:sp>
      <p:sp>
        <p:nvSpPr>
          <p:cNvPr id="72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2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7832A2-1C61-43C5-B174-B73178EEEF89}" type="slidenum">
              <a:rPr lang="en-US"/>
              <a:pPr/>
              <a:t>161</a:t>
            </a:fld>
            <a:endParaRPr lang="en-US"/>
          </a:p>
        </p:txBody>
      </p:sp>
      <p:sp>
        <p:nvSpPr>
          <p:cNvPr id="72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1F77C-91BE-449E-A75E-F6AB414095C2}" type="slidenum">
              <a:rPr lang="en-US"/>
              <a:pPr/>
              <a:t>162</a:t>
            </a:fld>
            <a:endParaRPr lang="en-US"/>
          </a:p>
        </p:txBody>
      </p:sp>
      <p:sp>
        <p:nvSpPr>
          <p:cNvPr id="93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EAA628-A7A8-4D35-8ACB-0C0D5A148656}" type="slidenum">
              <a:rPr lang="en-US"/>
              <a:pPr/>
              <a:t>163</a:t>
            </a:fld>
            <a:endParaRPr lang="en-US"/>
          </a:p>
        </p:txBody>
      </p:sp>
      <p:sp>
        <p:nvSpPr>
          <p:cNvPr id="72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FFE47D-FE5C-42FB-97AD-115B585E7A42}" type="slidenum">
              <a:rPr lang="en-US"/>
              <a:pPr/>
              <a:t>164</a:t>
            </a:fld>
            <a:endParaRPr lang="en-US"/>
          </a:p>
        </p:txBody>
      </p:sp>
      <p:sp>
        <p:nvSpPr>
          <p:cNvPr id="72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209D3C-B9DE-4966-9E85-58E8FC27CD10}" type="slidenum">
              <a:rPr lang="en-US"/>
              <a:pPr/>
              <a:t>165</a:t>
            </a:fld>
            <a:endParaRPr lang="en-US"/>
          </a:p>
        </p:txBody>
      </p:sp>
      <p:sp>
        <p:nvSpPr>
          <p:cNvPr id="73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8784A6-8A3C-49A4-B931-6BF1FB8A8623}" type="slidenum">
              <a:rPr lang="en-US"/>
              <a:pPr/>
              <a:t>166</a:t>
            </a:fld>
            <a:endParaRPr lang="en-US"/>
          </a:p>
        </p:txBody>
      </p:sp>
      <p:sp>
        <p:nvSpPr>
          <p:cNvPr id="73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5ED5E2-D465-4715-91F3-540CFEE8B5FA}" type="slidenum">
              <a:rPr lang="en-US"/>
              <a:pPr/>
              <a:t>167</a:t>
            </a:fld>
            <a:endParaRPr lang="en-US"/>
          </a:p>
        </p:txBody>
      </p:sp>
      <p:sp>
        <p:nvSpPr>
          <p:cNvPr id="93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967A7B-96E8-477F-9898-713D9D5D4A5E}" type="slidenum">
              <a:rPr lang="en-US"/>
              <a:pPr/>
              <a:t>31</a:t>
            </a:fld>
            <a:endParaRPr lang="en-US"/>
          </a:p>
        </p:txBody>
      </p:sp>
      <p:sp>
        <p:nvSpPr>
          <p:cNvPr id="957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322CAA-45F6-48A0-9FD6-8168D479D498}" type="slidenum">
              <a:rPr lang="en-US"/>
              <a:pPr/>
              <a:t>168</a:t>
            </a:fld>
            <a:endParaRPr lang="en-US"/>
          </a:p>
        </p:txBody>
      </p:sp>
      <p:sp>
        <p:nvSpPr>
          <p:cNvPr id="73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3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439050-067B-4CDF-86D0-8A067585985F}" type="slidenum">
              <a:rPr lang="en-US"/>
              <a:pPr/>
              <a:t>169</a:t>
            </a:fld>
            <a:endParaRPr lang="en-US"/>
          </a:p>
        </p:txBody>
      </p:sp>
      <p:sp>
        <p:nvSpPr>
          <p:cNvPr id="93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326D1D-328F-4D8C-99E2-D63A45808A0E}" type="slidenum">
              <a:rPr lang="en-US"/>
              <a:pPr/>
              <a:t>170</a:t>
            </a:fld>
            <a:endParaRPr lang="en-US"/>
          </a:p>
        </p:txBody>
      </p:sp>
      <p:sp>
        <p:nvSpPr>
          <p:cNvPr id="73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3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0073A5-AEEA-4FFE-8435-E9A0E2143BE9}" type="slidenum">
              <a:rPr lang="en-US"/>
              <a:pPr/>
              <a:t>171</a:t>
            </a:fld>
            <a:endParaRPr lang="en-US"/>
          </a:p>
        </p:txBody>
      </p:sp>
      <p:sp>
        <p:nvSpPr>
          <p:cNvPr id="73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3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42A73A-10C2-4339-9F6E-EAD0B2F65BA5}" type="slidenum">
              <a:rPr lang="en-US"/>
              <a:pPr/>
              <a:t>172</a:t>
            </a:fld>
            <a:endParaRPr lang="en-US"/>
          </a:p>
        </p:txBody>
      </p:sp>
      <p:sp>
        <p:nvSpPr>
          <p:cNvPr id="74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4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ADF8BC-B5B1-4540-A776-A407F6555CE5}" type="slidenum">
              <a:rPr lang="en-US"/>
              <a:pPr/>
              <a:t>173</a:t>
            </a:fld>
            <a:endParaRPr lang="en-US"/>
          </a:p>
        </p:txBody>
      </p:sp>
      <p:sp>
        <p:nvSpPr>
          <p:cNvPr id="74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4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15373F-FE42-45A2-AE25-3BCA1E221C56}" type="slidenum">
              <a:rPr lang="en-US"/>
              <a:pPr/>
              <a:t>174</a:t>
            </a:fld>
            <a:endParaRPr lang="en-US"/>
          </a:p>
        </p:txBody>
      </p:sp>
      <p:sp>
        <p:nvSpPr>
          <p:cNvPr id="93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F95EE5-8F64-4E87-AA52-98D2D7619655}" type="slidenum">
              <a:rPr lang="en-US"/>
              <a:pPr/>
              <a:t>175</a:t>
            </a:fld>
            <a:endParaRPr lang="en-US"/>
          </a:p>
        </p:txBody>
      </p:sp>
      <p:sp>
        <p:nvSpPr>
          <p:cNvPr id="74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4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3B06E9-37CA-41A0-BA63-DF13DB9B42A0}" type="slidenum">
              <a:rPr lang="en-US"/>
              <a:pPr/>
              <a:t>176</a:t>
            </a:fld>
            <a:endParaRPr lang="en-US"/>
          </a:p>
        </p:txBody>
      </p:sp>
      <p:sp>
        <p:nvSpPr>
          <p:cNvPr id="74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4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F5AACD-B6EC-42FD-81F2-C82B80B49F76}" type="slidenum">
              <a:rPr lang="en-US"/>
              <a:pPr/>
              <a:t>32</a:t>
            </a:fld>
            <a:endParaRPr lang="en-US"/>
          </a:p>
        </p:txBody>
      </p:sp>
      <p:sp>
        <p:nvSpPr>
          <p:cNvPr id="95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E00DC2-83C9-4F49-AA5D-2B6C121F992A}" type="slidenum">
              <a:rPr lang="en-US"/>
              <a:pPr/>
              <a:t>33</a:t>
            </a:fld>
            <a:endParaRPr lang="en-US"/>
          </a:p>
        </p:txBody>
      </p:sp>
      <p:sp>
        <p:nvSpPr>
          <p:cNvPr id="96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A6FC42-E579-412D-8B40-7B9D868DE680}" type="slidenum">
              <a:rPr lang="en-US"/>
              <a:pPr/>
              <a:t>34</a:t>
            </a:fld>
            <a:endParaRPr lang="en-US"/>
          </a:p>
        </p:txBody>
      </p:sp>
      <p:sp>
        <p:nvSpPr>
          <p:cNvPr id="963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947E87-5A80-40B8-A9E7-B2C08947943B}" type="slidenum">
              <a:rPr lang="en-US"/>
              <a:pPr/>
              <a:t>35</a:t>
            </a:fld>
            <a:endParaRPr lang="en-US"/>
          </a:p>
        </p:txBody>
      </p:sp>
      <p:sp>
        <p:nvSpPr>
          <p:cNvPr id="96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791C35-87D1-454E-AAC2-EAE276390AAF}" type="slidenum">
              <a:rPr lang="en-US"/>
              <a:pPr/>
              <a:t>36</a:t>
            </a:fld>
            <a:endParaRPr lang="en-US"/>
          </a:p>
        </p:txBody>
      </p:sp>
      <p:sp>
        <p:nvSpPr>
          <p:cNvPr id="96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63EAA0-D1A3-49E4-AB35-95EDE0AC662A}" type="slidenum">
              <a:rPr lang="en-US"/>
              <a:pPr/>
              <a:t>37</a:t>
            </a:fld>
            <a:endParaRPr lang="en-US"/>
          </a:p>
        </p:txBody>
      </p:sp>
      <p:sp>
        <p:nvSpPr>
          <p:cNvPr id="96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5B5106-A1CB-4C9D-B0A3-D7BE4B6E9C9E}" type="slidenum">
              <a:rPr lang="en-US"/>
              <a:pPr/>
              <a:t>38</a:t>
            </a:fld>
            <a:endParaRPr lang="en-US"/>
          </a:p>
        </p:txBody>
      </p:sp>
      <p:sp>
        <p:nvSpPr>
          <p:cNvPr id="97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AB230E-7837-468C-AEFD-793FEA25F20E}" type="slidenum">
              <a:rPr lang="en-US"/>
              <a:pPr/>
              <a:t>39</a:t>
            </a:fld>
            <a:endParaRPr lang="en-US"/>
          </a:p>
        </p:txBody>
      </p:sp>
      <p:sp>
        <p:nvSpPr>
          <p:cNvPr id="97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AD74BE-0098-48D3-B614-0932A3739D1D}" type="slidenum">
              <a:rPr lang="en-US"/>
              <a:pPr/>
              <a:t>22</a:t>
            </a:fld>
            <a:endParaRPr lang="en-US"/>
          </a:p>
        </p:txBody>
      </p:sp>
      <p:sp>
        <p:nvSpPr>
          <p:cNvPr id="93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F33705-A7A0-4CE0-BB4D-36E0C32D03EE}" type="slidenum">
              <a:rPr lang="en-US"/>
              <a:pPr/>
              <a:t>40</a:t>
            </a:fld>
            <a:endParaRPr lang="en-US"/>
          </a:p>
        </p:txBody>
      </p:sp>
      <p:sp>
        <p:nvSpPr>
          <p:cNvPr id="97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E17B61-6BAA-4467-9F88-137DF500820A}" type="slidenum">
              <a:rPr lang="en-US"/>
              <a:pPr/>
              <a:t>41</a:t>
            </a:fld>
            <a:endParaRPr lang="en-US"/>
          </a:p>
        </p:txBody>
      </p:sp>
      <p:sp>
        <p:nvSpPr>
          <p:cNvPr id="977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025263-0D86-4C49-AF43-41CA5AD3C083}" type="slidenum">
              <a:rPr lang="en-US"/>
              <a:pPr/>
              <a:t>42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9E954E-A876-4C06-A6E0-2B88A005763E}" type="slidenum">
              <a:rPr lang="en-US"/>
              <a:pPr/>
              <a:t>43</a:t>
            </a:fld>
            <a:endParaRPr lang="en-US"/>
          </a:p>
        </p:txBody>
      </p:sp>
      <p:sp>
        <p:nvSpPr>
          <p:cNvPr id="98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9D57A-5C79-4D8A-A9F0-0C2FF74E7D71}" type="slidenum">
              <a:rPr lang="en-US"/>
              <a:pPr/>
              <a:t>44</a:t>
            </a:fld>
            <a:endParaRPr lang="en-US"/>
          </a:p>
        </p:txBody>
      </p:sp>
      <p:sp>
        <p:nvSpPr>
          <p:cNvPr id="98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7AB46E-C16E-4E85-9442-E673FBDCA18B}" type="slidenum">
              <a:rPr lang="en-US"/>
              <a:pPr/>
              <a:t>45</a:t>
            </a:fld>
            <a:endParaRPr lang="en-US"/>
          </a:p>
        </p:txBody>
      </p:sp>
      <p:sp>
        <p:nvSpPr>
          <p:cNvPr id="98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D1AC24-85A2-4075-9C9F-95413199E971}" type="slidenum">
              <a:rPr lang="en-US"/>
              <a:pPr/>
              <a:t>46</a:t>
            </a:fld>
            <a:endParaRPr lang="en-US"/>
          </a:p>
        </p:txBody>
      </p:sp>
      <p:sp>
        <p:nvSpPr>
          <p:cNvPr id="98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6D5ED0-D326-487F-A529-DE49D4DA883B}" type="slidenum">
              <a:rPr lang="en-US"/>
              <a:pPr/>
              <a:t>47</a:t>
            </a:fld>
            <a:endParaRPr lang="en-US"/>
          </a:p>
        </p:txBody>
      </p:sp>
      <p:sp>
        <p:nvSpPr>
          <p:cNvPr id="99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C7828C-12C5-4C48-B9E1-A90740DF5B4F}" type="slidenum">
              <a:rPr lang="en-US"/>
              <a:pPr/>
              <a:t>48</a:t>
            </a:fld>
            <a:endParaRPr lang="en-US"/>
          </a:p>
        </p:txBody>
      </p:sp>
      <p:sp>
        <p:nvSpPr>
          <p:cNvPr id="99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C648E8-B504-44EB-8F33-772D4A453F6A}" type="slidenum">
              <a:rPr lang="en-US"/>
              <a:pPr/>
              <a:t>49</a:t>
            </a:fld>
            <a:endParaRPr lang="en-US"/>
          </a:p>
        </p:txBody>
      </p:sp>
      <p:sp>
        <p:nvSpPr>
          <p:cNvPr id="99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0F539F-CCC4-497F-9ED7-26B6FFD85A06}" type="slidenum">
              <a:rPr lang="en-US"/>
              <a:pPr/>
              <a:t>23</a:t>
            </a:fld>
            <a:endParaRPr lang="en-US"/>
          </a:p>
        </p:txBody>
      </p:sp>
      <p:sp>
        <p:nvSpPr>
          <p:cNvPr id="941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1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6933F8-A365-4D73-9E2D-BCF8459D3CE3}" type="slidenum">
              <a:rPr lang="en-US"/>
              <a:pPr/>
              <a:t>50</a:t>
            </a:fld>
            <a:endParaRPr lang="en-US"/>
          </a:p>
        </p:txBody>
      </p:sp>
      <p:sp>
        <p:nvSpPr>
          <p:cNvPr id="99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6DEC3D-F038-4F8F-A6C4-18ECA3659915}" type="slidenum">
              <a:rPr lang="en-US"/>
              <a:pPr/>
              <a:t>51</a:t>
            </a:fld>
            <a:endParaRPr lang="en-US"/>
          </a:p>
        </p:txBody>
      </p:sp>
      <p:sp>
        <p:nvSpPr>
          <p:cNvPr id="998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3D3C71-74F4-40C3-9EE1-D16CFEE77BD5}" type="slidenum">
              <a:rPr lang="en-US"/>
              <a:pPr/>
              <a:t>52</a:t>
            </a:fld>
            <a:endParaRPr lang="en-US"/>
          </a:p>
        </p:txBody>
      </p:sp>
      <p:sp>
        <p:nvSpPr>
          <p:cNvPr id="100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D25579-0B02-452C-A7F2-C41DAB6B89CC}" type="slidenum">
              <a:rPr lang="en-US"/>
              <a:pPr/>
              <a:t>53</a:t>
            </a:fld>
            <a:endParaRPr lang="en-US"/>
          </a:p>
        </p:txBody>
      </p:sp>
      <p:sp>
        <p:nvSpPr>
          <p:cNvPr id="100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C3D91F-CB6B-483A-9E42-569437387413}" type="slidenum">
              <a:rPr lang="en-US"/>
              <a:pPr/>
              <a:t>54</a:t>
            </a:fld>
            <a:endParaRPr lang="en-US"/>
          </a:p>
        </p:txBody>
      </p:sp>
      <p:sp>
        <p:nvSpPr>
          <p:cNvPr id="100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A696F2-6DB2-44A7-A1DC-2053FE8EA1A5}" type="slidenum">
              <a:rPr lang="en-US"/>
              <a:pPr/>
              <a:t>55</a:t>
            </a:fld>
            <a:endParaRPr lang="en-US"/>
          </a:p>
        </p:txBody>
      </p:sp>
      <p:sp>
        <p:nvSpPr>
          <p:cNvPr id="100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5C6BD5-8A23-48B3-B0A4-9071E0C28E8F}" type="slidenum">
              <a:rPr lang="en-US"/>
              <a:pPr/>
              <a:t>56</a:t>
            </a:fld>
            <a:endParaRPr lang="en-US"/>
          </a:p>
        </p:txBody>
      </p:sp>
      <p:sp>
        <p:nvSpPr>
          <p:cNvPr id="100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067AC4-82F7-4D18-83C6-9745C6E2F8D7}" type="slidenum">
              <a:rPr lang="en-US"/>
              <a:pPr/>
              <a:t>57</a:t>
            </a:fld>
            <a:endParaRPr lang="en-US"/>
          </a:p>
        </p:txBody>
      </p:sp>
      <p:sp>
        <p:nvSpPr>
          <p:cNvPr id="101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3CE11A-6B41-4243-98B2-DF917FD6D1FC}" type="slidenum">
              <a:rPr lang="en-US"/>
              <a:pPr/>
              <a:t>58</a:t>
            </a:fld>
            <a:endParaRPr lang="en-US"/>
          </a:p>
        </p:txBody>
      </p:sp>
      <p:sp>
        <p:nvSpPr>
          <p:cNvPr id="101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A632DF-6E21-4AFC-8BCE-F3896F00AE7F}" type="slidenum">
              <a:rPr lang="en-US"/>
              <a:pPr/>
              <a:t>59</a:t>
            </a:fld>
            <a:endParaRPr lang="en-US"/>
          </a:p>
        </p:txBody>
      </p:sp>
      <p:sp>
        <p:nvSpPr>
          <p:cNvPr id="101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C09319-9332-4214-BF87-99C324D9552C}" type="slidenum">
              <a:rPr lang="en-US"/>
              <a:pPr/>
              <a:t>24</a:t>
            </a:fld>
            <a:endParaRPr lang="en-US"/>
          </a:p>
        </p:txBody>
      </p:sp>
      <p:sp>
        <p:nvSpPr>
          <p:cNvPr id="94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0D74A-0D4D-472D-BAB4-D69ED339B30C}" type="slidenum">
              <a:rPr lang="en-US"/>
              <a:pPr/>
              <a:t>60</a:t>
            </a:fld>
            <a:endParaRPr lang="en-US"/>
          </a:p>
        </p:txBody>
      </p:sp>
      <p:sp>
        <p:nvSpPr>
          <p:cNvPr id="101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BFEEDE-3D39-4BB5-9A36-CB04EC36631F}" type="slidenum">
              <a:rPr lang="en-US"/>
              <a:pPr/>
              <a:t>61</a:t>
            </a:fld>
            <a:endParaRPr lang="en-US"/>
          </a:p>
        </p:txBody>
      </p:sp>
      <p:sp>
        <p:nvSpPr>
          <p:cNvPr id="101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F66D09-812F-4E83-97A1-D564D637591F}" type="slidenum">
              <a:rPr lang="en-US"/>
              <a:pPr/>
              <a:t>62</a:t>
            </a:fld>
            <a:endParaRPr lang="en-US"/>
          </a:p>
        </p:txBody>
      </p:sp>
      <p:sp>
        <p:nvSpPr>
          <p:cNvPr id="1020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321AC0-14C7-4272-9DE7-CF03F77EF142}" type="slidenum">
              <a:rPr lang="en-US"/>
              <a:pPr/>
              <a:t>101</a:t>
            </a:fld>
            <a:endParaRPr lang="en-US"/>
          </a:p>
        </p:txBody>
      </p:sp>
      <p:sp>
        <p:nvSpPr>
          <p:cNvPr id="612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12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978A87-4D4B-4334-9477-F00B402CF8D2}" type="slidenum">
              <a:rPr lang="en-US"/>
              <a:pPr/>
              <a:t>102</a:t>
            </a:fld>
            <a:endParaRPr lang="en-US"/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978A87-4D4B-4334-9477-F00B402CF8D2}" type="slidenum">
              <a:rPr lang="en-US"/>
              <a:pPr/>
              <a:t>103</a:t>
            </a:fld>
            <a:endParaRPr lang="en-US"/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7ECB88-2548-48E7-AD26-FEE240848A1E}" type="slidenum">
              <a:rPr lang="en-US"/>
              <a:pPr/>
              <a:t>104</a:t>
            </a:fld>
            <a:endParaRPr lang="en-US"/>
          </a:p>
        </p:txBody>
      </p:sp>
      <p:sp>
        <p:nvSpPr>
          <p:cNvPr id="616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1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B40603-21DF-4B27-AEA9-C2F9B64C2C11}" type="slidenum">
              <a:rPr lang="en-US"/>
              <a:pPr/>
              <a:t>105</a:t>
            </a:fld>
            <a:endParaRPr lang="en-US"/>
          </a:p>
        </p:txBody>
      </p:sp>
      <p:sp>
        <p:nvSpPr>
          <p:cNvPr id="618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18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CA7E32-D3C2-4985-B09D-3A7AD2C52DB9}" type="slidenum">
              <a:rPr lang="en-US"/>
              <a:pPr/>
              <a:t>106</a:t>
            </a:fld>
            <a:endParaRPr lang="en-US"/>
          </a:p>
        </p:txBody>
      </p:sp>
      <p:sp>
        <p:nvSpPr>
          <p:cNvPr id="620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0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2C6E0F-3BB5-4665-BB86-B69D03CBA21F}" type="slidenum">
              <a:rPr lang="en-US"/>
              <a:pPr/>
              <a:t>107</a:t>
            </a:fld>
            <a:endParaRPr lang="en-US"/>
          </a:p>
        </p:txBody>
      </p:sp>
      <p:sp>
        <p:nvSpPr>
          <p:cNvPr id="622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2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B8611D-EDEF-423F-808F-5439CA52EB78}" type="slidenum">
              <a:rPr lang="en-US"/>
              <a:pPr/>
              <a:t>25</a:t>
            </a:fld>
            <a:endParaRPr lang="en-US"/>
          </a:p>
        </p:txBody>
      </p:sp>
      <p:sp>
        <p:nvSpPr>
          <p:cNvPr id="94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C8739E-938A-4DC9-A83F-ABD42DF13F98}" type="slidenum">
              <a:rPr lang="en-US"/>
              <a:pPr/>
              <a:t>108</a:t>
            </a:fld>
            <a:endParaRPr lang="en-US"/>
          </a:p>
        </p:txBody>
      </p:sp>
      <p:sp>
        <p:nvSpPr>
          <p:cNvPr id="624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5A97BF-AA32-46AF-9BE0-B02A63EB707C}" type="slidenum">
              <a:rPr lang="en-US"/>
              <a:pPr/>
              <a:t>109</a:t>
            </a:fld>
            <a:endParaRPr lang="en-US"/>
          </a:p>
        </p:txBody>
      </p:sp>
      <p:sp>
        <p:nvSpPr>
          <p:cNvPr id="626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24466A-A90B-4B93-8618-0B3D27EC814B}" type="slidenum">
              <a:rPr lang="en-US"/>
              <a:pPr/>
              <a:t>110</a:t>
            </a:fld>
            <a:endParaRPr lang="en-US"/>
          </a:p>
        </p:txBody>
      </p:sp>
      <p:sp>
        <p:nvSpPr>
          <p:cNvPr id="628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8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F68DE0-82EC-456E-A408-6BA436D698DF}" type="slidenum">
              <a:rPr lang="en-US"/>
              <a:pPr/>
              <a:t>111</a:t>
            </a:fld>
            <a:endParaRPr lang="en-US"/>
          </a:p>
        </p:txBody>
      </p:sp>
      <p:sp>
        <p:nvSpPr>
          <p:cNvPr id="630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30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709B99-53AF-4C1B-846D-B56AD05597B1}" type="slidenum">
              <a:rPr lang="en-US"/>
              <a:pPr/>
              <a:t>112</a:t>
            </a:fld>
            <a:endParaRPr lang="en-US"/>
          </a:p>
        </p:txBody>
      </p:sp>
      <p:sp>
        <p:nvSpPr>
          <p:cNvPr id="632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32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9D5D5D-DB00-4A0F-9F9C-84147F28CAD6}" type="slidenum">
              <a:rPr lang="en-US"/>
              <a:pPr/>
              <a:t>113</a:t>
            </a:fld>
            <a:endParaRPr lang="en-US"/>
          </a:p>
        </p:txBody>
      </p:sp>
      <p:sp>
        <p:nvSpPr>
          <p:cNvPr id="634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34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CA48E7-E882-4E74-AF2A-09A201E497FD}" type="slidenum">
              <a:rPr lang="en-US"/>
              <a:pPr/>
              <a:t>114</a:t>
            </a:fld>
            <a:endParaRPr lang="en-US"/>
          </a:p>
        </p:txBody>
      </p:sp>
      <p:sp>
        <p:nvSpPr>
          <p:cNvPr id="636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36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B59CCC-16E7-4BCE-ADCF-D7CE13BE5183}" type="slidenum">
              <a:rPr lang="en-US"/>
              <a:pPr/>
              <a:t>115</a:t>
            </a:fld>
            <a:endParaRPr lang="en-US"/>
          </a:p>
        </p:txBody>
      </p:sp>
      <p:sp>
        <p:nvSpPr>
          <p:cNvPr id="638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38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A585E7-314C-42D7-8648-2BB9EC2127F7}" type="slidenum">
              <a:rPr lang="en-US"/>
              <a:pPr/>
              <a:t>116</a:t>
            </a:fld>
            <a:endParaRPr lang="en-US"/>
          </a:p>
        </p:txBody>
      </p:sp>
      <p:sp>
        <p:nvSpPr>
          <p:cNvPr id="641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4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A7C812-FDD3-4961-8FAC-418651EE8B87}" type="slidenum">
              <a:rPr lang="en-US"/>
              <a:pPr/>
              <a:t>117</a:t>
            </a:fld>
            <a:endParaRPr lang="en-US"/>
          </a:p>
        </p:txBody>
      </p:sp>
      <p:sp>
        <p:nvSpPr>
          <p:cNvPr id="90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836707-B001-4F2D-B39D-85576A8F47F2}" type="slidenum">
              <a:rPr lang="en-US"/>
              <a:pPr/>
              <a:t>26</a:t>
            </a:fld>
            <a:endParaRPr lang="en-US"/>
          </a:p>
        </p:txBody>
      </p:sp>
      <p:sp>
        <p:nvSpPr>
          <p:cNvPr id="94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F29BD1-6C34-4A33-946A-206DD6CD2CFD}" type="slidenum">
              <a:rPr lang="en-US"/>
              <a:pPr/>
              <a:t>118</a:t>
            </a:fld>
            <a:endParaRPr lang="en-US"/>
          </a:p>
        </p:txBody>
      </p:sp>
      <p:sp>
        <p:nvSpPr>
          <p:cNvPr id="643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4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190121-50F7-491D-873A-568A19E33E99}" type="slidenum">
              <a:rPr lang="en-US"/>
              <a:pPr/>
              <a:t>119</a:t>
            </a:fld>
            <a:endParaRPr lang="en-US"/>
          </a:p>
        </p:txBody>
      </p:sp>
      <p:sp>
        <p:nvSpPr>
          <p:cNvPr id="64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4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BE2481-DDD5-43C2-8593-0FFF9B7062B0}" type="slidenum">
              <a:rPr lang="en-US"/>
              <a:pPr/>
              <a:t>120</a:t>
            </a:fld>
            <a:endParaRPr lang="en-US"/>
          </a:p>
        </p:txBody>
      </p:sp>
      <p:sp>
        <p:nvSpPr>
          <p:cNvPr id="64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4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5D424D-2CF0-453B-AAA7-6D189ED1CF2A}" type="slidenum">
              <a:rPr lang="en-US"/>
              <a:pPr/>
              <a:t>121</a:t>
            </a:fld>
            <a:endParaRPr lang="en-US"/>
          </a:p>
        </p:txBody>
      </p:sp>
      <p:sp>
        <p:nvSpPr>
          <p:cNvPr id="64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4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3F262F-96D5-421F-B19E-1033D743CD2F}" type="slidenum">
              <a:rPr lang="en-US"/>
              <a:pPr/>
              <a:t>122</a:t>
            </a:fld>
            <a:endParaRPr lang="en-US"/>
          </a:p>
        </p:txBody>
      </p:sp>
      <p:sp>
        <p:nvSpPr>
          <p:cNvPr id="65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5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B84B74-DB78-4A2C-9BF5-86A11C328855}" type="slidenum">
              <a:rPr lang="en-US"/>
              <a:pPr/>
              <a:t>123</a:t>
            </a:fld>
            <a:endParaRPr lang="en-US"/>
          </a:p>
        </p:txBody>
      </p:sp>
      <p:sp>
        <p:nvSpPr>
          <p:cNvPr id="65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5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96663B-F618-404D-85C5-E04DE294B0EA}" type="slidenum">
              <a:rPr lang="en-US"/>
              <a:pPr/>
              <a:t>124</a:t>
            </a:fld>
            <a:endParaRPr lang="en-US"/>
          </a:p>
        </p:txBody>
      </p:sp>
      <p:sp>
        <p:nvSpPr>
          <p:cNvPr id="90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724FA4-35A9-47DC-90FC-4B202D3286CA}" type="slidenum">
              <a:rPr lang="en-US"/>
              <a:pPr/>
              <a:t>125</a:t>
            </a:fld>
            <a:endParaRPr lang="en-US"/>
          </a:p>
        </p:txBody>
      </p:sp>
      <p:sp>
        <p:nvSpPr>
          <p:cNvPr id="65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5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54AFC0-1EA9-4AFE-9BF7-4BC61179D918}" type="slidenum">
              <a:rPr lang="en-US"/>
              <a:pPr/>
              <a:t>126</a:t>
            </a:fld>
            <a:endParaRPr lang="en-US"/>
          </a:p>
        </p:txBody>
      </p:sp>
      <p:sp>
        <p:nvSpPr>
          <p:cNvPr id="65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5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61FD8A-AB57-436F-A220-6E31793D23D5}" type="slidenum">
              <a:rPr lang="en-US"/>
              <a:pPr/>
              <a:t>127</a:t>
            </a:fld>
            <a:endParaRPr lang="en-US"/>
          </a:p>
        </p:txBody>
      </p:sp>
      <p:sp>
        <p:nvSpPr>
          <p:cNvPr id="65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5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F396AF-A454-4137-B145-48055648E956}" type="slidenum">
              <a:rPr lang="en-US"/>
              <a:pPr/>
              <a:t>27</a:t>
            </a:fld>
            <a:endParaRPr lang="en-US"/>
          </a:p>
        </p:txBody>
      </p:sp>
      <p:sp>
        <p:nvSpPr>
          <p:cNvPr id="94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9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005A24-9009-4C09-A083-F17347D77A78}" type="slidenum">
              <a:rPr lang="en-US"/>
              <a:pPr/>
              <a:t>128</a:t>
            </a:fld>
            <a:endParaRPr lang="en-US"/>
          </a:p>
        </p:txBody>
      </p:sp>
      <p:sp>
        <p:nvSpPr>
          <p:cNvPr id="66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6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743A13-5347-4130-BA4D-F01170D14947}" type="slidenum">
              <a:rPr lang="en-US"/>
              <a:pPr/>
              <a:t>129</a:t>
            </a:fld>
            <a:endParaRPr lang="en-US"/>
          </a:p>
        </p:txBody>
      </p:sp>
      <p:sp>
        <p:nvSpPr>
          <p:cNvPr id="66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6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3DFC07-3F15-4308-B793-9ECB37AD9A0D}" type="slidenum">
              <a:rPr lang="en-US"/>
              <a:pPr/>
              <a:t>130</a:t>
            </a:fld>
            <a:endParaRPr lang="en-US"/>
          </a:p>
        </p:txBody>
      </p:sp>
      <p:sp>
        <p:nvSpPr>
          <p:cNvPr id="66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6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87A6AE-650C-4D62-8FF4-47ABE8F9C0C2}" type="slidenum">
              <a:rPr lang="en-US"/>
              <a:pPr/>
              <a:t>131</a:t>
            </a:fld>
            <a:endParaRPr lang="en-US"/>
          </a:p>
        </p:txBody>
      </p:sp>
      <p:sp>
        <p:nvSpPr>
          <p:cNvPr id="66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6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FC45CE-964A-477F-89B0-8BE84D99881A}" type="slidenum">
              <a:rPr lang="en-US"/>
              <a:pPr/>
              <a:t>132</a:t>
            </a:fld>
            <a:endParaRPr lang="en-US"/>
          </a:p>
        </p:txBody>
      </p:sp>
      <p:sp>
        <p:nvSpPr>
          <p:cNvPr id="66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6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7FA169-5651-4BDC-A1CE-B8645798294A}" type="slidenum">
              <a:rPr lang="en-US"/>
              <a:pPr/>
              <a:t>133</a:t>
            </a:fld>
            <a:endParaRPr lang="en-US"/>
          </a:p>
        </p:txBody>
      </p:sp>
      <p:sp>
        <p:nvSpPr>
          <p:cNvPr id="67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B0A964-D9AA-4898-B932-2CC3F41234D7}" type="slidenum">
              <a:rPr lang="en-US"/>
              <a:pPr/>
              <a:t>134</a:t>
            </a:fld>
            <a:endParaRPr lang="en-US"/>
          </a:p>
        </p:txBody>
      </p:sp>
      <p:sp>
        <p:nvSpPr>
          <p:cNvPr id="67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07542E-1D0F-46DB-ABCD-C971E0BBE1F8}" type="slidenum">
              <a:rPr lang="en-US"/>
              <a:pPr/>
              <a:t>135</a:t>
            </a:fld>
            <a:endParaRPr lang="en-US"/>
          </a:p>
        </p:txBody>
      </p:sp>
      <p:sp>
        <p:nvSpPr>
          <p:cNvPr id="67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CC7382-2F54-4E2D-8906-9AAC9FBFF7E1}" type="slidenum">
              <a:rPr lang="en-US"/>
              <a:pPr/>
              <a:t>136</a:t>
            </a:fld>
            <a:endParaRPr lang="en-US"/>
          </a:p>
        </p:txBody>
      </p:sp>
      <p:sp>
        <p:nvSpPr>
          <p:cNvPr id="67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744EC5-8F65-47D1-88C7-28A2DB4410D3}" type="slidenum">
              <a:rPr lang="en-US"/>
              <a:pPr/>
              <a:t>137</a:t>
            </a:fld>
            <a:endParaRPr lang="en-US"/>
          </a:p>
        </p:txBody>
      </p:sp>
      <p:sp>
        <p:nvSpPr>
          <p:cNvPr id="67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165E28-DCC5-473D-9DF7-F9D4E03760EE}" type="slidenum">
              <a:rPr lang="en-US"/>
              <a:pPr/>
              <a:t>28</a:t>
            </a:fld>
            <a:endParaRPr lang="en-US"/>
          </a:p>
        </p:txBody>
      </p:sp>
      <p:sp>
        <p:nvSpPr>
          <p:cNvPr id="95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1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0DF165-FE1B-486F-92FE-9F21FCD5FA8F}" type="slidenum">
              <a:rPr lang="en-US"/>
              <a:pPr/>
              <a:t>138</a:t>
            </a:fld>
            <a:endParaRPr lang="en-US"/>
          </a:p>
        </p:txBody>
      </p:sp>
      <p:sp>
        <p:nvSpPr>
          <p:cNvPr id="68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8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0E28E8-B425-415C-B166-01DDB5CCB8E6}" type="slidenum">
              <a:rPr lang="en-US"/>
              <a:pPr/>
              <a:t>139</a:t>
            </a:fld>
            <a:endParaRPr lang="en-US"/>
          </a:p>
        </p:txBody>
      </p:sp>
      <p:sp>
        <p:nvSpPr>
          <p:cNvPr id="68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8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55FB5C-FBE2-435A-B59B-5919AD73B7FC}" type="slidenum">
              <a:rPr lang="en-US"/>
              <a:pPr/>
              <a:t>140</a:t>
            </a:fld>
            <a:endParaRPr lang="en-US"/>
          </a:p>
        </p:txBody>
      </p:sp>
      <p:sp>
        <p:nvSpPr>
          <p:cNvPr id="68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8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7131E3-58DD-4E1D-A2DC-DF39DB7901A9}" type="slidenum">
              <a:rPr lang="en-US"/>
              <a:pPr/>
              <a:t>141</a:t>
            </a:fld>
            <a:endParaRPr lang="en-US"/>
          </a:p>
        </p:txBody>
      </p:sp>
      <p:sp>
        <p:nvSpPr>
          <p:cNvPr id="91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A5ACE4-3F0D-4A21-BDD3-90B55AACCF55}" type="slidenum">
              <a:rPr lang="en-US"/>
              <a:pPr/>
              <a:t>142</a:t>
            </a:fld>
            <a:endParaRPr lang="en-US"/>
          </a:p>
        </p:txBody>
      </p:sp>
      <p:sp>
        <p:nvSpPr>
          <p:cNvPr id="69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9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D025C-B5C0-4C18-A547-8E6D93B4AEC3}" type="slidenum">
              <a:rPr lang="en-US"/>
              <a:pPr/>
              <a:t>143</a:t>
            </a:fld>
            <a:endParaRPr lang="en-US"/>
          </a:p>
        </p:txBody>
      </p:sp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5A8E7A-44FF-415A-9BC5-D8C1020BFB40}" type="slidenum">
              <a:rPr lang="en-US"/>
              <a:pPr/>
              <a:t>144</a:t>
            </a:fld>
            <a:endParaRPr lang="en-US"/>
          </a:p>
        </p:txBody>
      </p:sp>
      <p:sp>
        <p:nvSpPr>
          <p:cNvPr id="69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9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CD8EAE-75E2-420D-9963-587FDD2B80EB}" type="slidenum">
              <a:rPr lang="en-US"/>
              <a:pPr/>
              <a:t>145</a:t>
            </a:fld>
            <a:endParaRPr lang="en-US"/>
          </a:p>
        </p:txBody>
      </p:sp>
      <p:sp>
        <p:nvSpPr>
          <p:cNvPr id="69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148811-20B4-4E26-846C-EB5C1716AB08}" type="slidenum">
              <a:rPr lang="en-US"/>
              <a:pPr/>
              <a:t>146</a:t>
            </a:fld>
            <a:endParaRPr lang="en-US"/>
          </a:p>
        </p:txBody>
      </p:sp>
      <p:sp>
        <p:nvSpPr>
          <p:cNvPr id="69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68020A-F7F2-436C-A08E-6E856DFFD878}" type="slidenum">
              <a:rPr lang="en-US"/>
              <a:pPr/>
              <a:t>147</a:t>
            </a:fld>
            <a:endParaRPr lang="en-US"/>
          </a:p>
        </p:txBody>
      </p:sp>
      <p:sp>
        <p:nvSpPr>
          <p:cNvPr id="70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82FE05-6019-4A9B-991E-D857A4F0CBE6}" type="slidenum">
              <a:rPr lang="en-US"/>
              <a:pPr/>
              <a:t>29</a:t>
            </a:fld>
            <a:endParaRPr lang="en-US"/>
          </a:p>
        </p:txBody>
      </p:sp>
      <p:sp>
        <p:nvSpPr>
          <p:cNvPr id="95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E4552F-7B7F-474F-94FB-AEF5BD38E458}" type="slidenum">
              <a:rPr lang="en-US"/>
              <a:pPr/>
              <a:t>148</a:t>
            </a:fld>
            <a:endParaRPr lang="en-US"/>
          </a:p>
        </p:txBody>
      </p:sp>
      <p:sp>
        <p:nvSpPr>
          <p:cNvPr id="70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0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EA8035-305B-4188-AE09-CE62D2519F87}" type="slidenum">
              <a:rPr lang="en-US"/>
              <a:pPr/>
              <a:t>149</a:t>
            </a:fld>
            <a:endParaRPr lang="en-US"/>
          </a:p>
        </p:txBody>
      </p:sp>
      <p:sp>
        <p:nvSpPr>
          <p:cNvPr id="70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0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BAA5BA-5A83-4C7C-B0DE-52A33CCB957E}" type="slidenum">
              <a:rPr lang="en-US"/>
              <a:pPr/>
              <a:t>150</a:t>
            </a:fld>
            <a:endParaRPr lang="en-US"/>
          </a:p>
        </p:txBody>
      </p:sp>
      <p:sp>
        <p:nvSpPr>
          <p:cNvPr id="92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2A443C-6672-44C0-9D8F-9B6A22C71194}" type="slidenum">
              <a:rPr lang="en-US"/>
              <a:pPr/>
              <a:t>151</a:t>
            </a:fld>
            <a:endParaRPr lang="en-US"/>
          </a:p>
        </p:txBody>
      </p:sp>
      <p:sp>
        <p:nvSpPr>
          <p:cNvPr id="70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0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78D6C-82CD-4844-B112-EDD600F80AD1}" type="slidenum">
              <a:rPr lang="en-US"/>
              <a:pPr/>
              <a:t>152</a:t>
            </a:fld>
            <a:endParaRPr lang="en-US"/>
          </a:p>
        </p:txBody>
      </p:sp>
      <p:sp>
        <p:nvSpPr>
          <p:cNvPr id="70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0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6B7C92-AF31-4367-BA8D-4874A2CE1C54}" type="slidenum">
              <a:rPr lang="en-US"/>
              <a:pPr/>
              <a:t>153</a:t>
            </a:fld>
            <a:endParaRPr lang="en-US"/>
          </a:p>
        </p:txBody>
      </p:sp>
      <p:sp>
        <p:nvSpPr>
          <p:cNvPr id="71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1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01473B-AABC-4213-AAB9-A96D76B45139}" type="slidenum">
              <a:rPr lang="en-US"/>
              <a:pPr/>
              <a:t>154</a:t>
            </a:fld>
            <a:endParaRPr lang="en-US"/>
          </a:p>
        </p:txBody>
      </p:sp>
      <p:sp>
        <p:nvSpPr>
          <p:cNvPr id="92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42DD39-0E91-4779-831E-DC87BB62ABE2}" type="slidenum">
              <a:rPr lang="en-US"/>
              <a:pPr/>
              <a:t>155</a:t>
            </a:fld>
            <a:endParaRPr lang="en-US"/>
          </a:p>
        </p:txBody>
      </p:sp>
      <p:sp>
        <p:nvSpPr>
          <p:cNvPr id="71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1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C1E137-02E3-459B-8B98-49C1877EBEF1}" type="slidenum">
              <a:rPr lang="en-US"/>
              <a:pPr/>
              <a:t>156</a:t>
            </a:fld>
            <a:endParaRPr lang="en-US"/>
          </a:p>
        </p:txBody>
      </p:sp>
      <p:sp>
        <p:nvSpPr>
          <p:cNvPr id="71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1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D3A1E0-7075-4496-8A30-D34D3DCD91C3}" type="slidenum">
              <a:rPr lang="en-US"/>
              <a:pPr/>
              <a:t>157</a:t>
            </a:fld>
            <a:endParaRPr lang="en-US"/>
          </a:p>
        </p:txBody>
      </p:sp>
      <p:sp>
        <p:nvSpPr>
          <p:cNvPr id="71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1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B3C27-2D88-4C2F-92CE-8D270FB39B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1E44A-2FEF-46A5-B8E2-4F7C15864A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464B37-BE32-42D7-B0CC-F10467552C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819525" cy="323850"/>
          </a:xfrm>
        </p:spPr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54400" y="64166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A083DB03-C367-4428-8442-BC881BA7C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819525" cy="323850"/>
          </a:xfrm>
        </p:spPr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54400" y="64166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553A5854-CA6C-46F7-B012-589C1B2261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E29B8-52CA-4E46-8D51-2940346FAD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23A25-2031-4816-A3F0-453C39D310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396EE-5B08-41DD-965D-46F3D06EC7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6B86A-F127-47A8-B52F-A779897436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C5127-147B-4003-B3DF-97B1EBBA28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E72359-27A0-4405-9C2F-26BEAE56ED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9869-F7E4-4055-946D-52EF09C7F2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573556-F654-4928-B5AD-9370A3E863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8195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4400" y="64166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5E7545C-1D75-428C-94B3-B6EC4656CF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e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e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w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wm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6.w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e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w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e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w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emf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47.bin"/><Relationship Id="rId10" Type="http://schemas.openxmlformats.org/officeDocument/2006/relationships/image" Target="../media/image60.wmf"/><Relationship Id="rId4" Type="http://schemas.openxmlformats.org/officeDocument/2006/relationships/image" Target="../media/image57.wmf"/><Relationship Id="rId9" Type="http://schemas.openxmlformats.org/officeDocument/2006/relationships/oleObject" Target="../embeddings/oleObject49.bin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1.w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63.w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emf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66.wmf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emf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emf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emf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72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5.bin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wmf"/><Relationship Id="rId5" Type="http://schemas.openxmlformats.org/officeDocument/2006/relationships/oleObject" Target="../embeddings/oleObject64.bin"/><Relationship Id="rId10" Type="http://schemas.openxmlformats.org/officeDocument/2006/relationships/image" Target="../media/image77.wmf"/><Relationship Id="rId4" Type="http://schemas.openxmlformats.org/officeDocument/2006/relationships/image" Target="../media/image74.wmf"/><Relationship Id="rId9" Type="http://schemas.openxmlformats.org/officeDocument/2006/relationships/oleObject" Target="../embeddings/oleObject66.bin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emf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emf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wmf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emf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83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emf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wmf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emf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w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87.wmf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wmf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wmf"/></Relationships>
</file>

<file path=ppt/slides/_rels/slide1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3" Type="http://schemas.openxmlformats.org/officeDocument/2006/relationships/oleObject" Target="../embeddings/oleObject80.bin"/><Relationship Id="rId7" Type="http://schemas.openxmlformats.org/officeDocument/2006/relationships/oleObject" Target="../embeddings/oleObject82.bin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wmf"/><Relationship Id="rId5" Type="http://schemas.openxmlformats.org/officeDocument/2006/relationships/oleObject" Target="../embeddings/oleObject81.bin"/><Relationship Id="rId10" Type="http://schemas.openxmlformats.org/officeDocument/2006/relationships/image" Target="../media/image94.wmf"/><Relationship Id="rId4" Type="http://schemas.openxmlformats.org/officeDocument/2006/relationships/image" Target="../media/image91.wmf"/><Relationship Id="rId9" Type="http://schemas.openxmlformats.org/officeDocument/2006/relationships/oleObject" Target="../embeddings/oleObject83.bin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emf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wmf"/><Relationship Id="rId5" Type="http://schemas.openxmlformats.org/officeDocument/2006/relationships/oleObject" Target="../embeddings/oleObject87.bin"/><Relationship Id="rId4" Type="http://schemas.openxmlformats.org/officeDocument/2006/relationships/image" Target="../media/image97.wmf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emf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wmf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emf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wmf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emf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5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4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7.wm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1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3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6.wmf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package" Target="../embeddings/Microsoft_Word_Document1.docx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package" Target="../embeddings/Microsoft_Word_Document2.docx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200"/>
              <a:t>      </a:t>
            </a:r>
            <a:r>
              <a:rPr lang="ru-RU" sz="2200"/>
              <a:t>Регресија и корелација. Методе базиране на поретку ранга</a:t>
            </a:r>
            <a:endParaRPr lang="en-US" sz="220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379413" y="3708393"/>
            <a:ext cx="8178800" cy="2454134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Назив предмета:</a:t>
            </a:r>
            <a:r>
              <a:rPr lang="sr-Latn-CS" sz="1400" b="1" dirty="0"/>
              <a:t>  	</a:t>
            </a:r>
            <a:r>
              <a:rPr lang="ru-RU" sz="1400" b="1" dirty="0"/>
              <a:t>МЕДИЦИНСКА СТАТИСТИКА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dirty="0"/>
              <a:t>Област</a:t>
            </a:r>
            <a:r>
              <a:rPr lang="sr-Latn-CS" sz="1400" dirty="0"/>
              <a:t> бр. 0</a:t>
            </a:r>
            <a:r>
              <a:rPr lang="sr-Cyrl-CS" sz="1400" dirty="0"/>
              <a:t>4</a:t>
            </a:r>
            <a:r>
              <a:rPr lang="sr-Latn-CS" sz="1400" b="1" dirty="0"/>
              <a:t> 	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Наставна јединица: 	</a:t>
            </a:r>
            <a:r>
              <a:rPr lang="ru-RU" sz="1400" b="1" dirty="0"/>
              <a:t>Регресија и корелација.  Методе базиране на поретку ранга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Тематске јединице: 	</a:t>
            </a:r>
            <a:r>
              <a:rPr lang="ru-RU" sz="1400" b="1" dirty="0"/>
              <a:t>Статистичке технике за истраживање веза између променљивих. 			Регресија. Метода најмањих квадрата. Корелација. Значај теста и 		</a:t>
            </a:r>
            <a:r>
              <a:rPr lang="sr-Latn-RS" sz="1400" b="1" dirty="0"/>
              <a:t>	</a:t>
            </a:r>
            <a:r>
              <a:rPr lang="ru-RU" sz="1400" b="1" dirty="0"/>
              <a:t>интервал поверења за r. Коришћење коефицијента корелације. 			Вишеструка регресија. Не-параметарске методе. Мann-Whitney U test. 			Wilcoxon-ов тест еквивалентних парова. Spearman-ов коефицијент 			корелације ранга.Кendall-ov коефицијент корелације ранга. 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dirty="0"/>
              <a:t>Припремио</a:t>
            </a:r>
            <a:r>
              <a:rPr lang="sr-Latn-CS" sz="1400" dirty="0"/>
              <a:t>: 	</a:t>
            </a:r>
            <a:r>
              <a:rPr lang="sr-Cyrl-CS" sz="1400" b="1" i="1" dirty="0"/>
              <a:t>Проф.</a:t>
            </a:r>
            <a:r>
              <a:rPr lang="sr-Latn-CS" sz="1400" b="1" i="1" dirty="0"/>
              <a:t>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558800" y="3289300"/>
            <a:ext cx="8229600" cy="0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 dirty="0"/>
              <a:t>Copyright © 2023 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Преглед основних начела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/>
              <a:t>Везу две променљиве треба испитати и визуелно</a:t>
            </a:r>
            <a:endParaRPr lang="sr-Cyrl-RS"/>
          </a:p>
          <a:p>
            <a:pPr lvl="1"/>
            <a:r>
              <a:rPr lang="en-GB"/>
              <a:t>цртањем дијаграма растурања</a:t>
            </a:r>
            <a:endParaRPr lang="sr-Cyrl-RS"/>
          </a:p>
          <a:p>
            <a:r>
              <a:rPr lang="en-GB"/>
              <a:t>На њему су сви парови резултантних вредности променљивих добијени од субјеката у узорку</a:t>
            </a:r>
            <a:endParaRPr lang="sr-Cyrl-RS"/>
          </a:p>
          <a:p>
            <a:r>
              <a:rPr lang="en-GB"/>
              <a:t>Прегледом дијаграма растурања види се и смер везе (позитиван или негативан) и њена јачина</a:t>
            </a:r>
            <a:endParaRPr lang="sr-Cyrl-RS"/>
          </a:p>
          <a:p>
            <a:r>
              <a:rPr lang="sr-Cyrl-RS"/>
              <a:t>К</a:t>
            </a:r>
            <a:r>
              <a:rPr lang="en-GB"/>
              <a:t>ада је r=0, дијаграм растурања изгледа као облак тачака које не чине никакав геометријски облик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Постепена </a:t>
            </a:r>
            <a:r>
              <a:rPr lang="en-US"/>
              <a:t>регресија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При сваком кораку израчунава се тест статистичке значајности за онај ниво предвиђања који додаје нова променљива</a:t>
            </a:r>
            <a:endParaRPr lang="sr-Cyrl-RS"/>
          </a:p>
          <a:p>
            <a:pPr lvl="1"/>
            <a:r>
              <a:rPr lang="sr-Cyrl-RS"/>
              <a:t>а</a:t>
            </a:r>
            <a:r>
              <a:rPr lang="en-US"/>
              <a:t>ко је тај ниво предвиђања испод значајности коју је унапред одредио аналитичар, та променљива се искључује из модела</a:t>
            </a:r>
          </a:p>
          <a:p>
            <a:r>
              <a:rPr lang="en-US"/>
              <a:t>Рачунар даје финални регресиони модел са b коефицијентима</a:t>
            </a:r>
            <a:endParaRPr lang="sr-Cyrl-RS"/>
          </a:p>
          <a:p>
            <a:pPr lvl="1"/>
            <a:r>
              <a:rPr lang="sr-Cyrl-RS"/>
              <a:t>а</a:t>
            </a:r>
            <a:r>
              <a:rPr lang="en-US"/>
              <a:t>ко је мултиколинеамост била висока, модел ће имати мање променљивих у односу на оригинални модел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100</a:t>
            </a:fld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1FB84-2B2B-4907-82E8-A3966E3DD334}" type="slidenum">
              <a:rPr lang="en-US"/>
              <a:pPr/>
              <a:t>101</a:t>
            </a:fld>
            <a:endParaRPr lang="en-US"/>
          </a:p>
        </p:txBody>
      </p:sp>
      <p:sp>
        <p:nvSpPr>
          <p:cNvPr id="611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Не</a:t>
            </a:r>
            <a:r>
              <a:rPr lang="it-IT"/>
              <a:t>-</a:t>
            </a:r>
            <a:r>
              <a:rPr lang="en-GB"/>
              <a:t>параметарске методе</a:t>
            </a:r>
            <a:r>
              <a:rPr lang="sr-Latn-CS"/>
              <a:t> </a:t>
            </a:r>
          </a:p>
        </p:txBody>
      </p:sp>
      <p:sp>
        <p:nvSpPr>
          <p:cNvPr id="61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Ако</a:t>
            </a:r>
            <a:r>
              <a:rPr lang="it-IT" sz="2800"/>
              <a:t> подаци долазе из једне од Нормалних породица расподел</a:t>
            </a:r>
            <a:r>
              <a:rPr lang="sr-Cyrl-CS" sz="2800"/>
              <a:t>е</a:t>
            </a:r>
          </a:p>
          <a:p>
            <a:pPr lvl="1"/>
            <a:r>
              <a:rPr lang="sr-Cyrl-CS" sz="2400"/>
              <a:t>ови </a:t>
            </a:r>
            <a:r>
              <a:rPr lang="it-IT" sz="2400"/>
              <a:t>методи се називају </a:t>
            </a:r>
            <a:r>
              <a:rPr lang="it-IT" sz="2400" b="1"/>
              <a:t>параметарским</a:t>
            </a:r>
            <a:endParaRPr lang="sr-Cyrl-CS" sz="2400"/>
          </a:p>
          <a:p>
            <a:r>
              <a:rPr lang="sr-Cyrl-CS" sz="2800"/>
              <a:t>За м</a:t>
            </a:r>
            <a:r>
              <a:rPr lang="it-IT" sz="2800"/>
              <a:t>етод</a:t>
            </a:r>
            <a:r>
              <a:rPr lang="sr-Cyrl-CS" sz="2800"/>
              <a:t>е </a:t>
            </a:r>
            <a:r>
              <a:rPr lang="it-IT" sz="2800"/>
              <a:t>које не претпостављају одређену породицу расподела за податке се каже да су</a:t>
            </a:r>
            <a:endParaRPr lang="sr-Cyrl-CS" sz="2800"/>
          </a:p>
          <a:p>
            <a:pPr lvl="1"/>
            <a:r>
              <a:rPr lang="it-IT" sz="2400" b="1"/>
              <a:t>не</a:t>
            </a:r>
            <a:r>
              <a:rPr lang="it-IT" sz="2400"/>
              <a:t>-</a:t>
            </a:r>
            <a:r>
              <a:rPr lang="it-IT" sz="2400" b="1"/>
              <a:t>параметарск</a:t>
            </a:r>
            <a:r>
              <a:rPr lang="sr-Cyrl-CS" sz="2400" b="1"/>
              <a:t>е</a:t>
            </a:r>
            <a:r>
              <a:rPr lang="sr-Cyrl-CS" sz="2400"/>
              <a:t> (</a:t>
            </a:r>
            <a:r>
              <a:rPr lang="sr-Latn-CS" sz="2400" b="1"/>
              <a:t>non-parametric</a:t>
            </a:r>
            <a:r>
              <a:rPr lang="sr-Cyrl-CS" sz="2400"/>
              <a:t>)</a:t>
            </a:r>
          </a:p>
          <a:p>
            <a:r>
              <a:rPr lang="sr-Cyrl-CS" sz="2800"/>
              <a:t>Н</a:t>
            </a:r>
            <a:r>
              <a:rPr lang="it-IT" sz="2800"/>
              <a:t>е-параметарски тесто</a:t>
            </a:r>
            <a:r>
              <a:rPr lang="sr-Cyrl-CS" sz="2800"/>
              <a:t>ви</a:t>
            </a:r>
          </a:p>
          <a:p>
            <a:pPr lvl="1"/>
            <a:r>
              <a:rPr lang="it-IT" sz="2400"/>
              <a:t>тест </a:t>
            </a:r>
            <a:r>
              <a:rPr lang="sr-Cyrl-CS" sz="2400"/>
              <a:t>пред</a:t>
            </a:r>
            <a:r>
              <a:rPr lang="it-IT" sz="2400"/>
              <a:t>знака </a:t>
            </a:r>
            <a:endParaRPr lang="sr-Cyrl-CS" sz="2400"/>
          </a:p>
          <a:p>
            <a:pPr lvl="1"/>
            <a:r>
              <a:rPr lang="sr-Cyrl-CS" sz="2400"/>
              <a:t>т</a:t>
            </a:r>
            <a:r>
              <a:rPr lang="it-IT" sz="2400"/>
              <a:t>ест Нормале великог узорка</a:t>
            </a:r>
            <a:endParaRPr lang="sr-Latn-CS" sz="2400"/>
          </a:p>
        </p:txBody>
      </p:sp>
    </p:spTree>
  </p:cSld>
  <p:clrMapOvr>
    <a:masterClrMapping/>
  </p:clrMapOvr>
  <p:transition advTm="46519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3147-31FA-40DF-9FC3-6E89E3ACA8D1}" type="slidenum">
              <a:rPr lang="en-US"/>
              <a:pPr/>
              <a:t>102</a:t>
            </a:fld>
            <a:endParaRPr lang="en-US"/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/>
              <a:t>Скале мерења</a:t>
            </a:r>
            <a:endParaRPr lang="sr-Latn-CS"/>
          </a:p>
        </p:txBody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sr-Cyrl-RS" sz="2400"/>
              <a:t>На </a:t>
            </a:r>
            <a:r>
              <a:rPr lang="sr-Cyrl-RS" sz="2400" b="1"/>
              <a:t>интервалној скали</a:t>
            </a:r>
            <a:r>
              <a:rPr lang="sr-Cyrl-RS" sz="2400"/>
              <a:t> (interval scale), величина разлике између две вредности на скали има доследно значење</a:t>
            </a:r>
          </a:p>
          <a:p>
            <a:pPr lvl="1">
              <a:lnSpc>
                <a:spcPct val="150000"/>
              </a:lnSpc>
            </a:pPr>
            <a:r>
              <a:rPr lang="sr-Cyrl-RS" sz="2000"/>
              <a:t>разлика у температури између 1°C и 2°C је иста као разлика између 31°C и 32°C</a:t>
            </a:r>
          </a:p>
          <a:p>
            <a:pPr lvl="1">
              <a:lnSpc>
                <a:spcPct val="150000"/>
              </a:lnSpc>
            </a:pPr>
            <a:r>
              <a:rPr lang="sr-Cyrl-RS" sz="2000"/>
              <a:t>погодна је за непрекидне (континуалне) податке</a:t>
            </a:r>
            <a:endParaRPr lang="en-US" sz="2000"/>
          </a:p>
          <a:p>
            <a:pPr>
              <a:lnSpc>
                <a:spcPct val="150000"/>
              </a:lnSpc>
            </a:pPr>
            <a:r>
              <a:rPr lang="it-IT" sz="2400"/>
              <a:t>На </a:t>
            </a:r>
            <a:r>
              <a:rPr lang="it-IT" sz="2400" b="1"/>
              <a:t>номиналној</a:t>
            </a:r>
            <a:r>
              <a:rPr lang="it-IT" sz="2400"/>
              <a:t> </a:t>
            </a:r>
            <a:r>
              <a:rPr lang="it-IT" sz="2400" b="1"/>
              <a:t>скали</a:t>
            </a:r>
            <a:r>
              <a:rPr lang="it-IT" sz="2400"/>
              <a:t> </a:t>
            </a:r>
            <a:r>
              <a:rPr lang="sr-Cyrl-CS" sz="2400"/>
              <a:t>(</a:t>
            </a:r>
            <a:r>
              <a:rPr lang="sr-Latn-CS" sz="2400" b="1"/>
              <a:t>nominal scale</a:t>
            </a:r>
            <a:r>
              <a:rPr lang="sr-Cyrl-CS" sz="2400"/>
              <a:t>) </a:t>
            </a:r>
            <a:r>
              <a:rPr lang="it-IT" sz="2400"/>
              <a:t>имамо квалитативне или категори</a:t>
            </a:r>
            <a:r>
              <a:rPr lang="sr-Cyrl-CS" sz="2400"/>
              <a:t>јске </a:t>
            </a:r>
            <a:r>
              <a:rPr lang="it-IT" sz="2400"/>
              <a:t>променљиве, где су појединци груписани, али не и обавезно уређени</a:t>
            </a:r>
            <a:endParaRPr lang="sr-Cyrl-RS" sz="2400"/>
          </a:p>
          <a:p>
            <a:pPr lvl="1">
              <a:lnSpc>
                <a:spcPct val="150000"/>
              </a:lnSpc>
            </a:pPr>
            <a:r>
              <a:rPr lang="sr-Cyrl-RS" sz="2000"/>
              <a:t>б</a:t>
            </a:r>
            <a:r>
              <a:rPr lang="it-IT" sz="2000"/>
              <a:t>оја очију је добар пример</a:t>
            </a:r>
            <a:endParaRPr lang="sr-Cyrl-RS" sz="2000"/>
          </a:p>
          <a:p>
            <a:pPr lvl="1">
              <a:lnSpc>
                <a:spcPct val="150000"/>
              </a:lnSpc>
            </a:pPr>
            <a:r>
              <a:rPr lang="sr-Cyrl-RS" sz="2000"/>
              <a:t>користи се за </a:t>
            </a:r>
            <a:r>
              <a:rPr lang="it-IT" sz="2000"/>
              <a:t>категори</a:t>
            </a:r>
            <a:r>
              <a:rPr lang="sr-Cyrl-CS" sz="2000"/>
              <a:t>јске податке</a:t>
            </a:r>
            <a:endParaRPr lang="en-US" sz="2000"/>
          </a:p>
        </p:txBody>
      </p:sp>
    </p:spTree>
  </p:cSld>
  <p:clrMapOvr>
    <a:masterClrMapping/>
  </p:clrMapOvr>
  <p:transition advTm="46519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3147-31FA-40DF-9FC3-6E89E3ACA8D1}" type="slidenum">
              <a:rPr lang="en-US"/>
              <a:pPr/>
              <a:t>103</a:t>
            </a:fld>
            <a:endParaRPr lang="en-US"/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/>
              <a:t>Скале мерења</a:t>
            </a:r>
            <a:endParaRPr lang="sr-Latn-CS"/>
          </a:p>
        </p:txBody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it-IT" sz="2500"/>
              <a:t>На </a:t>
            </a:r>
            <a:r>
              <a:rPr lang="sr-Cyrl-RS" sz="2500" b="1"/>
              <a:t>ординалној </a:t>
            </a:r>
            <a:r>
              <a:rPr lang="it-IT" sz="2500" b="1"/>
              <a:t>скали</a:t>
            </a:r>
            <a:r>
              <a:rPr lang="sr-Cyrl-CS" sz="2500"/>
              <a:t> (</a:t>
            </a:r>
            <a:r>
              <a:rPr lang="sr-Latn-CS" sz="2500" b="1"/>
              <a:t>ordinal scale</a:t>
            </a:r>
            <a:r>
              <a:rPr lang="sr-Cyrl-CS" sz="2500"/>
              <a:t>)</a:t>
            </a:r>
            <a:r>
              <a:rPr lang="it-IT" sz="2500"/>
              <a:t>, посматрања су ур</a:t>
            </a:r>
            <a:r>
              <a:rPr lang="sr-Cyrl-CS" sz="2500"/>
              <a:t>е</a:t>
            </a:r>
            <a:r>
              <a:rPr lang="it-IT" sz="2500"/>
              <a:t>ђена, али разлике могу да немају значење</a:t>
            </a:r>
            <a:endParaRPr lang="sr-Cyrl-RS" sz="2500"/>
          </a:p>
          <a:p>
            <a:r>
              <a:rPr lang="sr-Cyrl-RS" sz="2500"/>
              <a:t>А</a:t>
            </a:r>
            <a:r>
              <a:rPr lang="it-IT" sz="2500"/>
              <a:t>нксиозност се обично мери коришћењем </a:t>
            </a:r>
            <a:r>
              <a:rPr lang="sr-Cyrl-CS" sz="2500"/>
              <a:t>скупа </a:t>
            </a:r>
            <a:r>
              <a:rPr lang="it-IT" sz="2500"/>
              <a:t>питања, број позитивних одговора даје скалу анксиозности</a:t>
            </a:r>
            <a:endParaRPr lang="sr-Cyrl-RS" sz="2500"/>
          </a:p>
          <a:p>
            <a:r>
              <a:rPr lang="it-IT" sz="2500"/>
              <a:t>Скуп од 36 питања ће дати скалу од 0 до 36</a:t>
            </a:r>
            <a:endParaRPr lang="sr-Cyrl-RS" sz="2500"/>
          </a:p>
          <a:p>
            <a:r>
              <a:rPr lang="it-IT" sz="2500"/>
              <a:t>Разлика у анксиозности између резултата 1 и 2</a:t>
            </a:r>
            <a:r>
              <a:rPr lang="sr-Cyrl-CS" sz="2500"/>
              <a:t>, </a:t>
            </a:r>
            <a:r>
              <a:rPr lang="it-IT" sz="2500"/>
              <a:t>није обавезно иста као разлика између резултата 31 и 32</a:t>
            </a:r>
            <a:endParaRPr lang="sr-Cyrl-RS" sz="2500"/>
          </a:p>
          <a:p>
            <a:r>
              <a:rPr lang="sr-Cyrl-RS" sz="2500"/>
              <a:t>Користи се када је важан поредак могућих вредности</a:t>
            </a:r>
            <a:endParaRPr lang="en-US" sz="2500"/>
          </a:p>
        </p:txBody>
      </p:sp>
    </p:spTree>
  </p:cSld>
  <p:clrMapOvr>
    <a:masterClrMapping/>
  </p:clrMapOvr>
  <p:transition advTm="46519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7B72-985A-4C7A-BDDC-59E878E33A70}" type="slidenum">
              <a:rPr lang="en-US"/>
              <a:pPr/>
              <a:t>104</a:t>
            </a:fld>
            <a:endParaRPr lang="en-US"/>
          </a:p>
        </p:txBody>
      </p:sp>
      <p:sp>
        <p:nvSpPr>
          <p:cNvPr id="615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r>
              <a:rPr lang="sr-Latn-CS"/>
              <a:t> </a:t>
            </a:r>
          </a:p>
        </p:txBody>
      </p:sp>
      <p:sp>
        <p:nvSpPr>
          <p:cNvPr id="615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075613" cy="4725988"/>
          </a:xfrm>
        </p:spPr>
        <p:txBody>
          <a:bodyPr/>
          <a:lstStyle/>
          <a:p>
            <a:r>
              <a:rPr lang="sr-Cyrl-CS" sz="2800"/>
              <a:t>Н</a:t>
            </a:r>
            <a:r>
              <a:rPr lang="en-US" sz="2800"/>
              <a:t>е</a:t>
            </a:r>
            <a:r>
              <a:rPr lang="it-IT" sz="2800"/>
              <a:t>-</a:t>
            </a:r>
            <a:r>
              <a:rPr lang="en-US" sz="2800"/>
              <a:t>параметарски аналог </a:t>
            </a:r>
            <a:r>
              <a:rPr lang="it-IT" sz="2800" i="1"/>
              <a:t>t</a:t>
            </a:r>
            <a:r>
              <a:rPr lang="it-IT" sz="2800"/>
              <a:t> </a:t>
            </a:r>
            <a:r>
              <a:rPr lang="en-US" sz="2800"/>
              <a:t>теста два узорка </a:t>
            </a:r>
            <a:endParaRPr lang="sr-Cyrl-CS" sz="2800"/>
          </a:p>
          <a:p>
            <a:r>
              <a:rPr lang="sr-Cyrl-CS" sz="2800"/>
              <a:t>Посматрамо</a:t>
            </a:r>
            <a:r>
              <a:rPr lang="en-US" sz="2800"/>
              <a:t> вештачке податке који приказују посматрања променљиве у две независне групе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r>
              <a:rPr lang="sr-Cyrl-CS" sz="2800"/>
              <a:t>Ж</a:t>
            </a:r>
            <a:r>
              <a:rPr lang="it-IT" sz="2800"/>
              <a:t>елимо да знамо да ли постоји било који доказ да су А и Б извучени из популације са различитим нивоима </a:t>
            </a:r>
            <a:r>
              <a:rPr lang="en-US" sz="2800"/>
              <a:t>променљиве</a:t>
            </a:r>
            <a:r>
              <a:rPr lang="sr-Latn-CS" sz="2800"/>
              <a:t> </a:t>
            </a:r>
          </a:p>
        </p:txBody>
      </p:sp>
      <p:graphicFrame>
        <p:nvGraphicFramePr>
          <p:cNvPr id="615430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1211263" y="3292475"/>
          <a:ext cx="3649662" cy="163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30" name="Document" r:id="rId3" imgW="5930923" imgH="831565" progId="Word.Document.8">
                  <p:embed/>
                </p:oleObj>
              </mc:Choice>
              <mc:Fallback>
                <p:oleObj name="Document" r:id="rId3" imgW="5930923" imgH="831565" progId="Word.Document.8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6993" r="71300" b="30533"/>
                      <a:stretch>
                        <a:fillRect/>
                      </a:stretch>
                    </p:blipFill>
                    <p:spPr bwMode="auto">
                      <a:xfrm>
                        <a:off x="1211263" y="3292475"/>
                        <a:ext cx="3649662" cy="163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8AD74-8E85-4605-BF13-5536616D5F2D}" type="slidenum">
              <a:rPr lang="en-US"/>
              <a:pPr/>
              <a:t>105</a:t>
            </a:fld>
            <a:endParaRPr lang="en-US"/>
          </a:p>
        </p:txBody>
      </p:sp>
      <p:sp>
        <p:nvSpPr>
          <p:cNvPr id="617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17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128000" cy="4725988"/>
          </a:xfrm>
        </p:spPr>
        <p:txBody>
          <a:bodyPr/>
          <a:lstStyle/>
          <a:p>
            <a:r>
              <a:rPr lang="it-IT" sz="2800"/>
              <a:t>Нулта хипотеза</a:t>
            </a:r>
            <a:endParaRPr lang="sr-Cyrl-CS" sz="2800"/>
          </a:p>
          <a:p>
            <a:pPr lvl="1"/>
            <a:r>
              <a:rPr lang="it-IT" sz="2400"/>
              <a:t>не постоји тенденција за </a:t>
            </a:r>
            <a:r>
              <a:rPr lang="sr-Cyrl-CS" sz="2400"/>
              <a:t>чланове </a:t>
            </a:r>
            <a:r>
              <a:rPr lang="it-IT" sz="2400"/>
              <a:t>једне популације да </a:t>
            </a:r>
            <a:r>
              <a:rPr lang="sr-Cyrl-CS" sz="2400"/>
              <a:t>прекораче чланове </a:t>
            </a:r>
            <a:r>
              <a:rPr lang="it-IT" sz="2400"/>
              <a:t>друге</a:t>
            </a:r>
            <a:r>
              <a:rPr lang="sr-Cyrl-CS" sz="2400"/>
              <a:t> популације</a:t>
            </a:r>
          </a:p>
          <a:p>
            <a:r>
              <a:rPr lang="it-IT" sz="2800"/>
              <a:t>Алтернатива хипотеза </a:t>
            </a:r>
            <a:endParaRPr lang="sr-Cyrl-CS" sz="2800"/>
          </a:p>
          <a:p>
            <a:pPr lvl="1"/>
            <a:r>
              <a:rPr lang="it-IT" sz="2400"/>
              <a:t>постоји таква тенденција, у једном или другом смеру </a:t>
            </a:r>
            <a:endParaRPr lang="sr-Cyrl-CS" sz="2400"/>
          </a:p>
          <a:p>
            <a:endParaRPr lang="sr-Latn-CS" sz="2800"/>
          </a:p>
        </p:txBody>
      </p:sp>
      <p:graphicFrame>
        <p:nvGraphicFramePr>
          <p:cNvPr id="617480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1393825" y="4721225"/>
          <a:ext cx="5861050" cy="156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80" name="Document" r:id="rId3" imgW="5930923" imgH="831565" progId="Word.Document.8">
                  <p:embed/>
                </p:oleObj>
              </mc:Choice>
              <mc:Fallback>
                <p:oleObj name="Document" r:id="rId3" imgW="5930923" imgH="831565" progId="Word.Document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818" t="4762" r="57272" b="25211"/>
                      <a:stretch>
                        <a:fillRect/>
                      </a:stretch>
                    </p:blipFill>
                    <p:spPr bwMode="auto">
                      <a:xfrm>
                        <a:off x="1393825" y="4721225"/>
                        <a:ext cx="5861050" cy="156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C6C0C-9D5A-4E79-A54A-AD991DC3BB45}" type="slidenum">
              <a:rPr lang="en-US"/>
              <a:pPr/>
              <a:t>106</a:t>
            </a:fld>
            <a:endParaRPr lang="en-US"/>
          </a:p>
        </p:txBody>
      </p:sp>
      <p:sp>
        <p:nvSpPr>
          <p:cNvPr id="619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19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 sz="2800"/>
              <a:t>За прв</a:t>
            </a:r>
            <a:r>
              <a:rPr lang="sr-Cyrl-CS" sz="2800"/>
              <a:t>о </a:t>
            </a:r>
            <a:r>
              <a:rPr lang="sr-Latn-CS" sz="2800"/>
              <a:t>А, 4, не претходи ниједн</a:t>
            </a:r>
            <a:r>
              <a:rPr lang="sr-Cyrl-CS" sz="2800"/>
              <a:t>о </a:t>
            </a:r>
            <a:r>
              <a:rPr lang="sr-Latn-CS" sz="2800"/>
              <a:t>B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Latn-CS" sz="2800"/>
              <a:t>За друг</a:t>
            </a:r>
            <a:r>
              <a:rPr lang="sr-Cyrl-CS" sz="2800"/>
              <a:t>о </a:t>
            </a:r>
            <a:r>
              <a:rPr lang="sr-Latn-CS" sz="2800"/>
              <a:t>А, 7, претходи једн</a:t>
            </a:r>
            <a:r>
              <a:rPr lang="sr-Cyrl-CS" sz="2800"/>
              <a:t>о </a:t>
            </a:r>
            <a:r>
              <a:rPr lang="sr-Latn-CS" sz="2800"/>
              <a:t>B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Cyrl-CS" sz="2800"/>
              <a:t>З</a:t>
            </a:r>
            <a:r>
              <a:rPr lang="sr-Latn-CS" sz="2800"/>
              <a:t>а трећ</a:t>
            </a:r>
            <a:r>
              <a:rPr lang="sr-Cyrl-CS" sz="2800"/>
              <a:t>е </a:t>
            </a:r>
            <a:r>
              <a:rPr lang="sr-Latn-CS" sz="2800"/>
              <a:t>А, 9, претходи једн</a:t>
            </a:r>
            <a:r>
              <a:rPr lang="sr-Cyrl-CS" sz="2800"/>
              <a:t>о </a:t>
            </a:r>
            <a:r>
              <a:rPr lang="sr-Latn-CS" sz="2800"/>
              <a:t>B, 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Cyrl-CS" sz="2800"/>
              <a:t>З</a:t>
            </a:r>
            <a:r>
              <a:rPr lang="sr-Latn-CS" sz="2800"/>
              <a:t>а четврт</a:t>
            </a:r>
            <a:r>
              <a:rPr lang="sr-Cyrl-CS" sz="2800"/>
              <a:t>о А</a:t>
            </a:r>
            <a:r>
              <a:rPr lang="sr-Latn-CS" sz="2800"/>
              <a:t>, 17, претходи три B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sr-Cyrl-CS" sz="2800"/>
              <a:t>Сабирамо </a:t>
            </a:r>
            <a:r>
              <a:rPr lang="sr-Latn-CS" sz="2800"/>
              <a:t>ове бројеве претх</a:t>
            </a:r>
            <a:r>
              <a:rPr lang="sr-Cyrl-CS" sz="2800"/>
              <a:t>одних </a:t>
            </a:r>
            <a:r>
              <a:rPr lang="sr-Latn-CS" sz="2800"/>
              <a:t>B заједно</a:t>
            </a:r>
          </a:p>
          <a:p>
            <a:pPr lvl="1">
              <a:lnSpc>
                <a:spcPct val="95000"/>
              </a:lnSpc>
            </a:pPr>
            <a:r>
              <a:rPr lang="sr-Latn-CS" sz="2400"/>
              <a:t>U=0+1+1+3=5</a:t>
            </a:r>
          </a:p>
          <a:p>
            <a:pPr>
              <a:lnSpc>
                <a:spcPct val="95000"/>
              </a:lnSpc>
            </a:pPr>
            <a:r>
              <a:rPr lang="sr-Latn-CS" sz="2800"/>
              <a:t>Минималн</a:t>
            </a:r>
            <a:r>
              <a:rPr lang="sr-Cyrl-CS" sz="2800"/>
              <a:t>о </a:t>
            </a:r>
            <a:r>
              <a:rPr lang="sr-Latn-CS" sz="2800" i="1"/>
              <a:t>U</a:t>
            </a:r>
            <a:r>
              <a:rPr lang="sr-Latn-CS" sz="2800"/>
              <a:t> је 0</a:t>
            </a:r>
          </a:p>
          <a:p>
            <a:pPr lvl="1">
              <a:lnSpc>
                <a:spcPct val="95000"/>
              </a:lnSpc>
            </a:pPr>
            <a:r>
              <a:rPr lang="sr-Latn-CS" sz="2400"/>
              <a:t>св</a:t>
            </a:r>
            <a:r>
              <a:rPr lang="sr-Cyrl-CS" sz="2400"/>
              <a:t>и </a:t>
            </a:r>
            <a:r>
              <a:rPr lang="sr-Latn-CS" sz="2400"/>
              <a:t>B </a:t>
            </a:r>
            <a:r>
              <a:rPr lang="sr-Cyrl-CS" sz="2400"/>
              <a:t>превазилазе </a:t>
            </a:r>
            <a:r>
              <a:rPr lang="sr-Latn-CS" sz="2400"/>
              <a:t>све А</a:t>
            </a:r>
          </a:p>
          <a:p>
            <a:pPr>
              <a:lnSpc>
                <a:spcPct val="95000"/>
              </a:lnSpc>
            </a:pPr>
            <a:r>
              <a:rPr lang="sr-Latn-CS" sz="2800"/>
              <a:t>Mаксимално </a:t>
            </a:r>
            <a:r>
              <a:rPr lang="sr-Latn-CS" sz="2800" i="1"/>
              <a:t>U</a:t>
            </a:r>
            <a:r>
              <a:rPr lang="sr-Latn-CS" sz="2800"/>
              <a:t> је </a:t>
            </a:r>
          </a:p>
          <a:p>
            <a:pPr lvl="1">
              <a:lnSpc>
                <a:spcPct val="95000"/>
              </a:lnSpc>
            </a:pPr>
            <a:r>
              <a:rPr lang="sr-Latn-CS" sz="2400"/>
              <a:t>св</a:t>
            </a:r>
            <a:r>
              <a:rPr lang="sr-Cyrl-CS" sz="2400"/>
              <a:t>и </a:t>
            </a:r>
            <a:r>
              <a:rPr lang="sr-Latn-CS" sz="2400"/>
              <a:t>А надмашују све B</a:t>
            </a:r>
          </a:p>
        </p:txBody>
      </p:sp>
      <p:sp>
        <p:nvSpPr>
          <p:cNvPr id="6195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19527" name="Object 7"/>
          <p:cNvGraphicFramePr>
            <a:graphicFrameLocks noChangeAspect="1"/>
          </p:cNvGraphicFramePr>
          <p:nvPr/>
        </p:nvGraphicFramePr>
        <p:xfrm>
          <a:off x="3787775" y="5303838"/>
          <a:ext cx="906463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27" name="Equation" r:id="rId3" imgW="368300" imgH="190500" progId="Equation.3">
                  <p:embed/>
                </p:oleObj>
              </mc:Choice>
              <mc:Fallback>
                <p:oleObj name="Equation" r:id="rId3" imgW="368300" imgH="1905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7775" y="5303838"/>
                        <a:ext cx="906463" cy="465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22F51-7FF1-402E-BC06-6C7D05BD65F4}" type="slidenum">
              <a:rPr lang="en-US"/>
              <a:pPr/>
              <a:t>107</a:t>
            </a:fld>
            <a:endParaRPr lang="en-US"/>
          </a:p>
        </p:txBody>
      </p:sp>
      <p:sp>
        <p:nvSpPr>
          <p:cNvPr id="621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21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Величина </a:t>
            </a:r>
            <a:r>
              <a:rPr lang="sr-Latn-CS" i="1"/>
              <a:t>U</a:t>
            </a:r>
            <a:r>
              <a:rPr lang="sr-Latn-CS"/>
              <a:t> има значење</a:t>
            </a:r>
            <a:endParaRPr lang="sr-Cyrl-CS"/>
          </a:p>
          <a:p>
            <a:r>
              <a:rPr lang="sr-Cyrl-CS"/>
              <a:t>             је </a:t>
            </a:r>
            <a:r>
              <a:rPr lang="sr-Latn-CS"/>
              <a:t>процена вероватноће</a:t>
            </a:r>
            <a:endParaRPr lang="sr-Cyrl-CS"/>
          </a:p>
          <a:p>
            <a:pPr lvl="1"/>
            <a:r>
              <a:rPr lang="sr-Latn-CS"/>
              <a:t>да ће посматрање извучено </a:t>
            </a:r>
            <a:r>
              <a:rPr lang="sr-Cyrl-CS"/>
              <a:t>случајно </a:t>
            </a:r>
            <a:r>
              <a:rPr lang="sr-Latn-CS"/>
              <a:t>из популације А премашити посматрање извучено </a:t>
            </a:r>
            <a:r>
              <a:rPr lang="sr-Cyrl-CS"/>
              <a:t>случајно </a:t>
            </a:r>
            <a:r>
              <a:rPr lang="sr-Latn-CS"/>
              <a:t>из популације B</a:t>
            </a:r>
            <a:endParaRPr lang="sr-Cyrl-CS"/>
          </a:p>
          <a:p>
            <a:r>
              <a:rPr lang="sr-Latn-CS" i="1"/>
              <a:t>U‘</a:t>
            </a:r>
            <a:r>
              <a:rPr lang="sr-Latn-CS"/>
              <a:t> </a:t>
            </a:r>
            <a:r>
              <a:rPr lang="sr-Cyrl-CS"/>
              <a:t>се </a:t>
            </a:r>
            <a:r>
              <a:rPr lang="sr-Latn-CS"/>
              <a:t>добиј</a:t>
            </a:r>
            <a:r>
              <a:rPr lang="sr-Cyrl-CS"/>
              <a:t>а из</a:t>
            </a:r>
            <a:r>
              <a:rPr lang="sr-Latn-CS"/>
              <a:t>рачунањем колико има А пре сваког B, пре него колико има B пре сваког А</a:t>
            </a:r>
            <a:endParaRPr lang="sr-Cyrl-CS"/>
          </a:p>
          <a:p>
            <a:pPr lvl="1"/>
            <a:r>
              <a:rPr lang="sr-Latn-CS" i="1"/>
              <a:t>U‘</a:t>
            </a:r>
            <a:r>
              <a:rPr lang="sr-Latn-CS"/>
              <a:t> </a:t>
            </a:r>
            <a:r>
              <a:rPr lang="sr-Cyrl-CS"/>
              <a:t>=</a:t>
            </a:r>
            <a:r>
              <a:rPr lang="sr-Latn-CS"/>
              <a:t>1 + 3 + 3 + 4 = 11 </a:t>
            </a:r>
          </a:p>
        </p:txBody>
      </p:sp>
      <p:sp>
        <p:nvSpPr>
          <p:cNvPr id="62157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21572" name="Object 4"/>
          <p:cNvGraphicFramePr>
            <a:graphicFrameLocks noChangeAspect="1"/>
          </p:cNvGraphicFramePr>
          <p:nvPr/>
        </p:nvGraphicFramePr>
        <p:xfrm>
          <a:off x="912813" y="2063750"/>
          <a:ext cx="1320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572" name="Equation" r:id="rId3" imgW="533169" imgH="190417" progId="Equation.3">
                  <p:embed/>
                </p:oleObj>
              </mc:Choice>
              <mc:Fallback>
                <p:oleObj name="Equation" r:id="rId3" imgW="533169" imgH="190417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-20755" r="6517"/>
                      <a:stretch>
                        <a:fillRect/>
                      </a:stretch>
                    </p:blipFill>
                    <p:spPr bwMode="auto">
                      <a:xfrm>
                        <a:off x="912813" y="2063750"/>
                        <a:ext cx="13208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91A3C-548D-4D08-8B68-5238A4F94B24}" type="slidenum">
              <a:rPr lang="en-US"/>
              <a:pPr/>
              <a:t>108</a:t>
            </a:fld>
            <a:endParaRPr lang="en-US"/>
          </a:p>
        </p:txBody>
      </p:sp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/>
          </a:p>
          <a:p>
            <a:endParaRPr lang="sr-Cyrl-CS"/>
          </a:p>
          <a:p>
            <a:endParaRPr lang="sr-Cyrl-CS"/>
          </a:p>
          <a:p>
            <a:r>
              <a:rPr lang="it-IT"/>
              <a:t>Ако знамо расподелу </a:t>
            </a:r>
            <a:r>
              <a:rPr lang="sr-Latn-CS" i="1"/>
              <a:t>U</a:t>
            </a:r>
            <a:r>
              <a:rPr lang="sr-Latn-CS"/>
              <a:t> </a:t>
            </a:r>
            <a:r>
              <a:rPr lang="it-IT"/>
              <a:t>по нултој хипотези да узорци долазе из исте популације</a:t>
            </a:r>
            <a:endParaRPr lang="sr-Cyrl-CS"/>
          </a:p>
          <a:p>
            <a:pPr lvl="1"/>
            <a:r>
              <a:rPr lang="sr-Cyrl-CS"/>
              <a:t>знамо </a:t>
            </a:r>
            <a:r>
              <a:rPr lang="it-IT"/>
              <a:t>вероватноћ</a:t>
            </a:r>
            <a:r>
              <a:rPr lang="sr-Cyrl-CS"/>
              <a:t>у </a:t>
            </a:r>
            <a:r>
              <a:rPr lang="it-IT"/>
              <a:t>да се појаве ови подаци да није било никакве разлике</a:t>
            </a:r>
            <a:endParaRPr lang="sr-Latn-CS"/>
          </a:p>
        </p:txBody>
      </p:sp>
      <p:sp>
        <p:nvSpPr>
          <p:cNvPr id="6236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23620" name="Object 4"/>
          <p:cNvGraphicFramePr>
            <a:graphicFrameLocks noChangeAspect="1"/>
          </p:cNvGraphicFramePr>
          <p:nvPr/>
        </p:nvGraphicFramePr>
        <p:xfrm>
          <a:off x="642938" y="1566863"/>
          <a:ext cx="2590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620" name="Equation" r:id="rId3" imgW="761669" imgH="190417" progId="Equation.3">
                  <p:embed/>
                </p:oleObj>
              </mc:Choice>
              <mc:Fallback>
                <p:oleObj name="Equation" r:id="rId3" imgW="761669" imgH="190417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8" y="1566863"/>
                        <a:ext cx="25908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3623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23622" name="Object 6"/>
          <p:cNvGraphicFramePr>
            <a:graphicFrameLocks noChangeAspect="1"/>
          </p:cNvGraphicFramePr>
          <p:nvPr/>
        </p:nvGraphicFramePr>
        <p:xfrm>
          <a:off x="650875" y="2452688"/>
          <a:ext cx="501650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622" name="Equation" r:id="rId5" imgW="1574800" imgH="190500" progId="Equation.3">
                  <p:embed/>
                </p:oleObj>
              </mc:Choice>
              <mc:Fallback>
                <p:oleObj name="Equation" r:id="rId5" imgW="1574800" imgH="1905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" y="2452688"/>
                        <a:ext cx="5016500" cy="608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8993-BFED-47E3-A061-A554FA6536BD}" type="slidenum">
              <a:rPr lang="en-US"/>
              <a:pPr/>
              <a:t>109</a:t>
            </a:fld>
            <a:endParaRPr lang="en-US"/>
          </a:p>
        </p:txBody>
      </p:sp>
      <p:sp>
        <p:nvSpPr>
          <p:cNvPr id="625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25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ru-RU"/>
              <a:t>Два </a:t>
            </a:r>
            <a:r>
              <a:rPr lang="sr-Cyrl-CS"/>
              <a:t>скупа</a:t>
            </a:r>
            <a:r>
              <a:rPr lang="ru-RU"/>
              <a:t> од четири посматрања могу се уредити на 70 различитих начина</a:t>
            </a:r>
          </a:p>
          <a:p>
            <a:pPr lvl="1">
              <a:lnSpc>
                <a:spcPct val="95000"/>
              </a:lnSpc>
            </a:pPr>
            <a:r>
              <a:rPr lang="ru-RU"/>
              <a:t>од </a:t>
            </a:r>
            <a:r>
              <a:rPr lang="sr-Latn-CS"/>
              <a:t>ААААBBBB</a:t>
            </a:r>
            <a:r>
              <a:rPr lang="ru-RU"/>
              <a:t> до </a:t>
            </a:r>
            <a:r>
              <a:rPr lang="sr-Latn-CS"/>
              <a:t>BBBBАААА</a:t>
            </a:r>
            <a:r>
              <a:rPr lang="ru-RU"/>
              <a:t>, </a:t>
            </a:r>
          </a:p>
          <a:p>
            <a:pPr>
              <a:lnSpc>
                <a:spcPct val="95000"/>
              </a:lnSpc>
            </a:pPr>
            <a:r>
              <a:rPr lang="it-IT"/>
              <a:t>По нултој хипотези оваква уређења су сва </a:t>
            </a:r>
            <a:r>
              <a:rPr lang="sr-Cyrl-CS"/>
              <a:t>под</a:t>
            </a:r>
            <a:r>
              <a:rPr lang="it-IT"/>
              <a:t>једнако могућа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it-IT"/>
              <a:t>имају вероватноћ</a:t>
            </a:r>
            <a:r>
              <a:rPr lang="sr-Cyrl-CS"/>
              <a:t>у </a:t>
            </a:r>
            <a:r>
              <a:rPr lang="it-IT"/>
              <a:t>1/70</a:t>
            </a:r>
            <a:r>
              <a:rPr lang="sr-Latn-CS"/>
              <a:t> </a:t>
            </a:r>
            <a:endParaRPr lang="sr-Cyrl-CS"/>
          </a:p>
          <a:p>
            <a:pPr>
              <a:lnSpc>
                <a:spcPct val="95000"/>
              </a:lnSpc>
            </a:pPr>
            <a:r>
              <a:rPr lang="it-IT"/>
              <a:t>Свак</a:t>
            </a:r>
            <a:r>
              <a:rPr lang="sr-Cyrl-CS"/>
              <a:t>о уређење </a:t>
            </a:r>
            <a:r>
              <a:rPr lang="it-IT"/>
              <a:t>има своју </a:t>
            </a:r>
            <a:r>
              <a:rPr lang="sr-Cyrl-CS"/>
              <a:t>сопствену </a:t>
            </a:r>
            <a:r>
              <a:rPr lang="it-IT"/>
              <a:t>вредност </a:t>
            </a:r>
            <a:r>
              <a:rPr lang="sr-Latn-CS" i="1"/>
              <a:t>U</a:t>
            </a:r>
            <a:endParaRPr lang="sr-Cyrl-CS" i="1"/>
          </a:p>
          <a:p>
            <a:pPr lvl="1">
              <a:lnSpc>
                <a:spcPct val="95000"/>
              </a:lnSpc>
            </a:pPr>
            <a:r>
              <a:rPr lang="it-IT"/>
              <a:t>од 0 до 16</a:t>
            </a:r>
            <a:r>
              <a:rPr lang="sr-Latn-CS"/>
              <a:t> </a:t>
            </a:r>
          </a:p>
        </p:txBody>
      </p:sp>
      <p:sp>
        <p:nvSpPr>
          <p:cNvPr id="6256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25668" name="Object 4"/>
          <p:cNvGraphicFramePr>
            <a:graphicFrameLocks noChangeAspect="1"/>
          </p:cNvGraphicFramePr>
          <p:nvPr/>
        </p:nvGraphicFramePr>
        <p:xfrm>
          <a:off x="6334125" y="2509838"/>
          <a:ext cx="2373313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68" name="Equation" r:id="rId3" imgW="812447" imgH="165028" progId="Equation.3">
                  <p:embed/>
                </p:oleObj>
              </mc:Choice>
              <mc:Fallback>
                <p:oleObj name="Equation" r:id="rId3" imgW="812447" imgH="165028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25" y="2509838"/>
                        <a:ext cx="2373313" cy="474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Нелинеарна веза</a:t>
            </a:r>
            <a:endParaRPr lang="sr-Cyrl-R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/>
              <a:t>К</a:t>
            </a:r>
            <a:r>
              <a:rPr lang="en-GB"/>
              <a:t>оефицијент корелације (нпр. Пирсонов r) показује</a:t>
            </a:r>
            <a:endParaRPr lang="sr-Cyrl-RS"/>
          </a:p>
          <a:p>
            <a:pPr lvl="1"/>
            <a:r>
              <a:rPr lang="en-GB"/>
              <a:t>линеарну (праволинијску) везу између променљивих</a:t>
            </a:r>
            <a:endParaRPr lang="sr-Cyrl-RS"/>
          </a:p>
          <a:p>
            <a:r>
              <a:rPr lang="en-GB"/>
              <a:t>Када су променљиве повезане нелинеарно (нпр. криволинијски), </a:t>
            </a:r>
            <a:endParaRPr lang="sr-Cyrl-RS"/>
          </a:p>
          <a:p>
            <a:pPr lvl="1"/>
            <a:r>
              <a:rPr lang="en-GB"/>
              <a:t>Пирсонов r ће показивати да је веза много слабија него што јесте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6D17-649A-4C31-9CAD-C424484D2E23}" type="slidenum">
              <a:rPr lang="en-US"/>
              <a:pPr/>
              <a:t>110</a:t>
            </a:fld>
            <a:endParaRPr lang="en-US"/>
          </a:p>
        </p:txBody>
      </p:sp>
      <p:sp>
        <p:nvSpPr>
          <p:cNvPr id="627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27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i="1"/>
              <a:t>U</a:t>
            </a:r>
            <a:r>
              <a:rPr lang="it-IT"/>
              <a:t> = 0 настаје само из реда </a:t>
            </a:r>
            <a:r>
              <a:rPr lang="sr-Latn-CS"/>
              <a:t>ААААBBBB</a:t>
            </a:r>
            <a:r>
              <a:rPr lang="it-IT"/>
              <a:t> </a:t>
            </a:r>
            <a:endParaRPr lang="sr-Cyrl-CS"/>
          </a:p>
          <a:p>
            <a:pPr lvl="1"/>
            <a:r>
              <a:rPr lang="it-IT"/>
              <a:t>има вероватноћу од 1/70 = 0</a:t>
            </a:r>
            <a:r>
              <a:rPr lang="sr-Cyrl-CS"/>
              <a:t>.</a:t>
            </a:r>
            <a:r>
              <a:rPr lang="it-IT"/>
              <a:t>014</a:t>
            </a:r>
            <a:endParaRPr lang="sr-Cyrl-CS"/>
          </a:p>
          <a:p>
            <a:r>
              <a:rPr lang="sr-Latn-CS" i="1"/>
              <a:t>U</a:t>
            </a:r>
            <a:r>
              <a:rPr lang="sr-Latn-CS"/>
              <a:t> </a:t>
            </a:r>
            <a:r>
              <a:rPr lang="it-IT"/>
              <a:t>= 1 произилази само из </a:t>
            </a:r>
            <a:r>
              <a:rPr lang="sr-Latn-CS"/>
              <a:t>АААBАBBB</a:t>
            </a:r>
            <a:endParaRPr lang="sr-Cyrl-CS"/>
          </a:p>
          <a:p>
            <a:pPr lvl="1"/>
            <a:r>
              <a:rPr lang="it-IT"/>
              <a:t>има вероватноћу од 1/70 = 0.014</a:t>
            </a:r>
            <a:r>
              <a:rPr lang="sr-Cyrl-CS"/>
              <a:t> </a:t>
            </a:r>
          </a:p>
          <a:p>
            <a:r>
              <a:rPr lang="sr-Latn-CS" i="1"/>
              <a:t>U</a:t>
            </a:r>
            <a:r>
              <a:rPr lang="sr-Latn-CS"/>
              <a:t> </a:t>
            </a:r>
            <a:r>
              <a:rPr lang="it-IT"/>
              <a:t>= 2 може настати на два начина: </a:t>
            </a:r>
            <a:endParaRPr lang="sr-Cyrl-CS"/>
          </a:p>
          <a:p>
            <a:pPr lvl="1"/>
            <a:r>
              <a:rPr lang="sr-Latn-CS"/>
              <a:t>АААBBАBB </a:t>
            </a:r>
            <a:r>
              <a:rPr lang="it-IT"/>
              <a:t>и </a:t>
            </a:r>
            <a:r>
              <a:rPr lang="sr-Latn-CS"/>
              <a:t>ААBААBBB</a:t>
            </a:r>
            <a:endParaRPr lang="sr-Cyrl-CS"/>
          </a:p>
          <a:p>
            <a:pPr lvl="1"/>
            <a:r>
              <a:rPr lang="sr-Cyrl-CS"/>
              <a:t>о</a:t>
            </a:r>
            <a:r>
              <a:rPr lang="it-IT"/>
              <a:t>но има вероватноћу од 2/70 = 0.029</a:t>
            </a:r>
            <a:r>
              <a:rPr lang="sr-Latn-CS"/>
              <a:t> </a:t>
            </a:r>
          </a:p>
        </p:txBody>
      </p:sp>
    </p:spTree>
  </p:cSld>
  <p:clrMapOvr>
    <a:masterClrMapping/>
  </p:clrMapOvr>
  <p:transition advTm="46519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ADA2-9BBC-4D8E-985E-DE6E99458254}" type="slidenum">
              <a:rPr lang="en-US"/>
              <a:pPr/>
              <a:t>111</a:t>
            </a:fld>
            <a:endParaRPr lang="en-US"/>
          </a:p>
        </p:txBody>
      </p:sp>
      <p:sp>
        <p:nvSpPr>
          <p:cNvPr id="629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z="3200"/>
              <a:t>Расподела </a:t>
            </a:r>
            <a:r>
              <a:rPr lang="sr-Latn-CS" sz="3200"/>
              <a:t>Мann-Whitney U </a:t>
            </a:r>
            <a:r>
              <a:rPr lang="sv-SE" sz="3200"/>
              <a:t>статистике</a:t>
            </a:r>
            <a:r>
              <a:rPr lang="sr-Cyrl-CS" sz="3200"/>
              <a:t>, </a:t>
            </a:r>
            <a:r>
              <a:rPr lang="sv-SE" sz="3200"/>
              <a:t>за два узорка величине 4</a:t>
            </a:r>
            <a:r>
              <a:rPr lang="sr-Latn-CS" sz="3200"/>
              <a:t> </a:t>
            </a:r>
          </a:p>
        </p:txBody>
      </p:sp>
      <p:graphicFrame>
        <p:nvGraphicFramePr>
          <p:cNvPr id="62976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955675" y="1431925"/>
          <a:ext cx="7458075" cy="499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763" name="Document" r:id="rId3" imgW="6077641" imgH="3569250" progId="Word.Document.8">
                  <p:embed/>
                </p:oleObj>
              </mc:Choice>
              <mc:Fallback>
                <p:oleObj name="Document" r:id="rId3" imgW="6077641" imgH="3569250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8386" r="8803" b="5472"/>
                      <a:stretch>
                        <a:fillRect/>
                      </a:stretch>
                    </p:blipFill>
                    <p:spPr bwMode="auto">
                      <a:xfrm>
                        <a:off x="955675" y="1431925"/>
                        <a:ext cx="7458075" cy="4999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BE5F3-88A8-4505-A98D-E548D556E00F}" type="slidenum">
              <a:rPr lang="en-US"/>
              <a:pPr/>
              <a:t>112</a:t>
            </a:fld>
            <a:endParaRPr lang="en-US"/>
          </a:p>
        </p:txBody>
      </p:sp>
      <p:sp>
        <p:nvSpPr>
          <p:cNvPr id="631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31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it-IT"/>
              <a:t>За групе А и </a:t>
            </a:r>
            <a:r>
              <a:rPr lang="sr-Latn-CS"/>
              <a:t>B</a:t>
            </a:r>
            <a:r>
              <a:rPr lang="it-IT"/>
              <a:t>, </a:t>
            </a:r>
            <a:r>
              <a:rPr lang="sr-Latn-CS" i="1"/>
              <a:t>U</a:t>
            </a:r>
            <a:r>
              <a:rPr lang="sr-Latn-CS"/>
              <a:t> </a:t>
            </a:r>
            <a:r>
              <a:rPr lang="it-IT"/>
              <a:t>= 5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it-IT"/>
              <a:t>вероватноћа за ово је 0.071</a:t>
            </a:r>
            <a:endParaRPr lang="sr-Cyrl-CS"/>
          </a:p>
          <a:p>
            <a:pPr>
              <a:lnSpc>
                <a:spcPct val="95000"/>
              </a:lnSpc>
            </a:pPr>
            <a:r>
              <a:rPr lang="ru-RU"/>
              <a:t>Разм</a:t>
            </a:r>
            <a:r>
              <a:rPr lang="sr-Cyrl-CS"/>
              <a:t>а</a:t>
            </a:r>
            <a:r>
              <a:rPr lang="ru-RU"/>
              <a:t>тр</a:t>
            </a:r>
            <a:r>
              <a:rPr lang="sr-Cyrl-CS"/>
              <a:t>а</a:t>
            </a:r>
            <a:r>
              <a:rPr lang="ru-RU"/>
              <a:t>мо вероватноћу екстремнијих вредности </a:t>
            </a:r>
            <a:r>
              <a:rPr lang="sr-Latn-CS" i="1"/>
              <a:t>U</a:t>
            </a:r>
            <a:r>
              <a:rPr lang="ru-RU" i="1"/>
              <a:t>, </a:t>
            </a:r>
            <a:r>
              <a:rPr lang="sr-Latn-CS" i="1"/>
              <a:t>U</a:t>
            </a:r>
            <a:r>
              <a:rPr lang="ru-RU" i="1"/>
              <a:t> = 5 </a:t>
            </a:r>
            <a:r>
              <a:rPr lang="ru-RU"/>
              <a:t>или мање</a:t>
            </a:r>
          </a:p>
          <a:p>
            <a:pPr>
              <a:lnSpc>
                <a:spcPct val="95000"/>
              </a:lnSpc>
            </a:pPr>
            <a:endParaRPr lang="ru-RU"/>
          </a:p>
          <a:p>
            <a:pPr>
              <a:lnSpc>
                <a:spcPct val="95000"/>
              </a:lnSpc>
            </a:pPr>
            <a:r>
              <a:rPr lang="it-IT"/>
              <a:t>Oво даје једнострани тест</a:t>
            </a:r>
            <a:r>
              <a:rPr lang="sr-Latn-CS"/>
              <a:t> </a:t>
            </a:r>
            <a:endParaRPr lang="sr-Cyrl-CS"/>
          </a:p>
          <a:p>
            <a:pPr>
              <a:lnSpc>
                <a:spcPct val="95000"/>
              </a:lnSpc>
            </a:pPr>
            <a:r>
              <a:rPr lang="it-IT"/>
              <a:t>За двострани тест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ru-RU"/>
              <a:t>морамо размотрити вероватноће као екстремне разлике у супротном смеру</a:t>
            </a:r>
            <a:endParaRPr lang="it-IT"/>
          </a:p>
        </p:txBody>
      </p:sp>
      <p:sp>
        <p:nvSpPr>
          <p:cNvPr id="631813" name="Rectangle 5"/>
          <p:cNvSpPr>
            <a:spLocks noChangeArrowheads="1"/>
          </p:cNvSpPr>
          <p:nvPr/>
        </p:nvSpPr>
        <p:spPr bwMode="auto">
          <a:xfrm>
            <a:off x="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31812" name="Object 4"/>
          <p:cNvGraphicFramePr>
            <a:graphicFrameLocks noChangeAspect="1"/>
          </p:cNvGraphicFramePr>
          <p:nvPr/>
        </p:nvGraphicFramePr>
        <p:xfrm>
          <a:off x="814388" y="3640138"/>
          <a:ext cx="835025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812" name="Equation" r:id="rId3" imgW="3009900" imgH="165100" progId="Equation.3">
                  <p:embed/>
                </p:oleObj>
              </mc:Choice>
              <mc:Fallback>
                <p:oleObj name="Equation" r:id="rId3" imgW="3009900" imgH="1651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3640138"/>
                        <a:ext cx="8350250" cy="449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A22AF-B95E-4B75-93A0-20E41FA27E56}" type="slidenum">
              <a:rPr lang="en-US"/>
              <a:pPr/>
              <a:t>113</a:t>
            </a:fld>
            <a:endParaRPr lang="en-US"/>
          </a:p>
        </p:txBody>
      </p:sp>
      <p:sp>
        <p:nvSpPr>
          <p:cNvPr id="633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z="3000"/>
              <a:t>Двостране 5% тачке за расподелу мање вредности </a:t>
            </a:r>
            <a:r>
              <a:rPr lang="sr-Latn-CS" sz="3000" i="1"/>
              <a:t>U</a:t>
            </a:r>
            <a:r>
              <a:rPr lang="sr-Latn-CS" sz="3000"/>
              <a:t> </a:t>
            </a:r>
            <a:r>
              <a:rPr lang="sr-Cyrl-CS" sz="3000"/>
              <a:t>у </a:t>
            </a:r>
            <a:r>
              <a:rPr lang="sr-Latn-CS" sz="3000"/>
              <a:t>Мann-Whitney </a:t>
            </a:r>
            <a:r>
              <a:rPr lang="sr-Latn-CS" sz="3000" i="1"/>
              <a:t>U</a:t>
            </a:r>
            <a:r>
              <a:rPr lang="sr-Latn-CS" sz="3000"/>
              <a:t> </a:t>
            </a:r>
            <a:r>
              <a:rPr lang="sr-Cyrl-CS" sz="3000"/>
              <a:t>тесту</a:t>
            </a:r>
            <a:r>
              <a:rPr lang="sr-Latn-CS" sz="3000"/>
              <a:t> </a:t>
            </a:r>
          </a:p>
        </p:txBody>
      </p:sp>
      <p:graphicFrame>
        <p:nvGraphicFramePr>
          <p:cNvPr id="633866" name="Object 10"/>
          <p:cNvGraphicFramePr>
            <a:graphicFrameLocks noGrp="1" noChangeAspect="1"/>
          </p:cNvGraphicFramePr>
          <p:nvPr>
            <p:ph idx="1"/>
          </p:nvPr>
        </p:nvGraphicFramePr>
        <p:xfrm>
          <a:off x="1611313" y="1358900"/>
          <a:ext cx="5778500" cy="505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66" name="Document" r:id="rId3" imgW="5881657" imgH="5148863" progId="Word.Document.8">
                  <p:embed/>
                </p:oleObj>
              </mc:Choice>
              <mc:Fallback>
                <p:oleObj name="Document" r:id="rId3" imgW="5881657" imgH="5148863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4166"/>
                      <a:stretch>
                        <a:fillRect/>
                      </a:stretch>
                    </p:blipFill>
                    <p:spPr bwMode="auto">
                      <a:xfrm>
                        <a:off x="1611313" y="1358900"/>
                        <a:ext cx="5778500" cy="505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EBF6-626A-433D-8C4E-FFF44B6DD6A9}" type="slidenum">
              <a:rPr lang="en-US"/>
              <a:pPr/>
              <a:t>114</a:t>
            </a:fld>
            <a:endParaRPr lang="en-US"/>
          </a:p>
        </p:txBody>
      </p:sp>
      <p:sp>
        <p:nvSpPr>
          <p:cNvPr id="635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П</a:t>
            </a:r>
            <a:r>
              <a:rPr lang="sr-Latn-CS" sz="3600"/>
              <a:t>откожно ткиво бицепса (мм) у две групе болесника </a:t>
            </a:r>
          </a:p>
        </p:txBody>
      </p:sp>
      <p:graphicFrame>
        <p:nvGraphicFramePr>
          <p:cNvPr id="63590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282700" y="1443038"/>
          <a:ext cx="6561138" cy="493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907" name="Document" r:id="rId3" imgW="6077641" imgH="3330580" progId="Word.Document.8">
                  <p:embed/>
                </p:oleObj>
              </mc:Choice>
              <mc:Fallback>
                <p:oleObj name="Document" r:id="rId3" imgW="6077641" imgH="3330580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5674" r="15700" b="5910"/>
                      <a:stretch>
                        <a:fillRect/>
                      </a:stretch>
                    </p:blipFill>
                    <p:spPr bwMode="auto">
                      <a:xfrm>
                        <a:off x="1282700" y="1443038"/>
                        <a:ext cx="6561138" cy="4930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37AA6-4953-49D4-94CA-59F151B8BD1F}" type="slidenum">
              <a:rPr lang="en-US"/>
              <a:pPr/>
              <a:t>115</a:t>
            </a:fld>
            <a:endParaRPr lang="en-US"/>
          </a:p>
        </p:txBody>
      </p:sp>
      <p:sp>
        <p:nvSpPr>
          <p:cNvPr id="637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37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Г</a:t>
            </a:r>
            <a:r>
              <a:rPr lang="it-IT" sz="2800"/>
              <a:t>рупу са Кроновом болешћу </a:t>
            </a:r>
            <a:r>
              <a:rPr lang="sr-Cyrl-CS" sz="2800"/>
              <a:t>о</a:t>
            </a:r>
            <a:r>
              <a:rPr lang="it-IT" sz="2800"/>
              <a:t>значи</a:t>
            </a:r>
            <a:r>
              <a:rPr lang="sr-Cyrl-CS" sz="2800"/>
              <a:t>ћемо</a:t>
            </a:r>
            <a:r>
              <a:rPr lang="it-IT" sz="2800"/>
              <a:t> са А</a:t>
            </a:r>
            <a:endParaRPr lang="sr-Cyrl-CS" sz="2800"/>
          </a:p>
          <a:p>
            <a:r>
              <a:rPr lang="sr-Cyrl-CS" sz="2800"/>
              <a:t>Г</a:t>
            </a:r>
            <a:r>
              <a:rPr lang="it-IT" sz="2800"/>
              <a:t>рупу са целијакијом </a:t>
            </a:r>
            <a:r>
              <a:rPr lang="sr-Cyrl-CS" sz="2800"/>
              <a:t>о</a:t>
            </a:r>
            <a:r>
              <a:rPr lang="it-IT" sz="2800"/>
              <a:t>значи</a:t>
            </a:r>
            <a:r>
              <a:rPr lang="sr-Cyrl-CS" sz="2800"/>
              <a:t>ћемо</a:t>
            </a:r>
            <a:r>
              <a:rPr lang="it-IT" sz="2800"/>
              <a:t> са </a:t>
            </a:r>
            <a:r>
              <a:rPr lang="sr-Latn-CS" sz="2800"/>
              <a:t>B </a:t>
            </a:r>
          </a:p>
        </p:txBody>
      </p:sp>
      <p:pic>
        <p:nvPicPr>
          <p:cNvPr id="637956" name="Picture 4" descr="C12MMU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38" y="2746375"/>
            <a:ext cx="864711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48B80-0FB0-4516-9A72-53C9E33537B2}" type="slidenum">
              <a:rPr lang="en-US"/>
              <a:pPr/>
              <a:t>116</a:t>
            </a:fld>
            <a:endParaRPr lang="en-US"/>
          </a:p>
        </p:txBody>
      </p:sp>
      <p:sp>
        <p:nvSpPr>
          <p:cNvPr id="640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40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4950"/>
            <a:ext cx="8347075" cy="4725988"/>
          </a:xfrm>
        </p:spPr>
        <p:txBody>
          <a:bodyPr/>
          <a:lstStyle/>
          <a:p>
            <a:r>
              <a:rPr lang="it-IT" sz="3000"/>
              <a:t>Прво А и прво </a:t>
            </a:r>
            <a:r>
              <a:rPr lang="sr-Latn-CS" sz="3000"/>
              <a:t>B</a:t>
            </a:r>
            <a:r>
              <a:rPr lang="it-IT" sz="3000"/>
              <a:t> имају исту вредност</a:t>
            </a:r>
            <a:endParaRPr lang="sr-Cyrl-CS" sz="3000"/>
          </a:p>
          <a:p>
            <a:pPr lvl="1"/>
            <a:r>
              <a:rPr lang="sr-Cyrl-CS" sz="2600"/>
              <a:t>д</a:t>
            </a:r>
            <a:r>
              <a:rPr lang="it-IT" sz="2600"/>
              <a:t>а ли прво А долази пре првог </a:t>
            </a:r>
            <a:r>
              <a:rPr lang="sr-Latn-CS" sz="2600"/>
              <a:t>B</a:t>
            </a:r>
            <a:r>
              <a:rPr lang="it-IT" sz="2600"/>
              <a:t> или после њега?</a:t>
            </a:r>
            <a:endParaRPr lang="sr-Cyrl-CS" sz="2600"/>
          </a:p>
          <a:p>
            <a:pPr lvl="1"/>
            <a:r>
              <a:rPr lang="it-IT" sz="2600"/>
              <a:t>рачуна</a:t>
            </a:r>
            <a:r>
              <a:rPr lang="sr-Cyrl-CS" sz="2600"/>
              <a:t>мо</a:t>
            </a:r>
            <a:r>
              <a:rPr lang="it-IT" sz="2600"/>
              <a:t> једну половину везаног А</a:t>
            </a:r>
            <a:endParaRPr lang="sr-Cyrl-CS" sz="2600"/>
          </a:p>
          <a:p>
            <a:r>
              <a:rPr lang="it-IT" sz="3000"/>
              <a:t>Имамо за </a:t>
            </a:r>
            <a:r>
              <a:rPr lang="sr-Latn-CS" sz="3000" i="1"/>
              <a:t>U</a:t>
            </a:r>
            <a:r>
              <a:rPr lang="sr-Latn-CS" sz="3000"/>
              <a:t> </a:t>
            </a:r>
            <a:r>
              <a:rPr lang="it-IT" sz="3000"/>
              <a:t>статистику:</a:t>
            </a:r>
            <a:endParaRPr lang="sr-Cyrl-CS" sz="3000"/>
          </a:p>
          <a:p>
            <a:pPr lvl="1"/>
            <a:r>
              <a:rPr lang="sr-Latn-CS" sz="2500" i="1"/>
              <a:t>U</a:t>
            </a:r>
            <a:r>
              <a:rPr lang="it-IT" sz="2500"/>
              <a:t> = 0</a:t>
            </a:r>
            <a:r>
              <a:rPr lang="sr-Cyrl-CS" sz="2500"/>
              <a:t>.</a:t>
            </a:r>
            <a:r>
              <a:rPr lang="it-IT" sz="2500"/>
              <a:t>5 + 1 + 1 + 1 + 6 + 8</a:t>
            </a:r>
            <a:r>
              <a:rPr lang="sr-Cyrl-CS" sz="2500"/>
              <a:t>.</a:t>
            </a:r>
            <a:r>
              <a:rPr lang="it-IT" sz="2500"/>
              <a:t>5 + 10</a:t>
            </a:r>
            <a:r>
              <a:rPr lang="sr-Cyrl-CS" sz="2500"/>
              <a:t>.</a:t>
            </a:r>
            <a:r>
              <a:rPr lang="it-IT" sz="2500"/>
              <a:t>5 + 13 + 18 = 59</a:t>
            </a:r>
            <a:r>
              <a:rPr lang="sr-Cyrl-CS" sz="2500"/>
              <a:t>.</a:t>
            </a:r>
            <a:r>
              <a:rPr lang="it-IT" sz="2500"/>
              <a:t>5</a:t>
            </a:r>
            <a:endParaRPr lang="sr-Cyrl-CS" sz="2500"/>
          </a:p>
          <a:p>
            <a:r>
              <a:rPr lang="ru-RU" sz="3000"/>
              <a:t>То је нижа вредност, пошто је</a:t>
            </a:r>
          </a:p>
          <a:p>
            <a:pPr lvl="1"/>
            <a:r>
              <a:rPr lang="ru-RU" sz="2600"/>
              <a:t>средња вредност је 90</a:t>
            </a:r>
            <a:r>
              <a:rPr lang="sr-Latn-CS" sz="2600"/>
              <a:t> </a:t>
            </a:r>
          </a:p>
        </p:txBody>
      </p:sp>
      <p:sp>
        <p:nvSpPr>
          <p:cNvPr id="64000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40007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40009" name="Rectangle 9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40008" name="Object 8"/>
          <p:cNvGraphicFramePr>
            <a:graphicFrameLocks noChangeAspect="1"/>
          </p:cNvGraphicFramePr>
          <p:nvPr/>
        </p:nvGraphicFramePr>
        <p:xfrm>
          <a:off x="6243638" y="4508500"/>
          <a:ext cx="2874962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008" name="Equation" r:id="rId3" imgW="1219200" imgH="190500" progId="Equation.3">
                  <p:embed/>
                </p:oleObj>
              </mc:Choice>
              <mc:Fallback>
                <p:oleObj name="Equation" r:id="rId3" imgW="1219200" imgH="1905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3638" y="4508500"/>
                        <a:ext cx="2874962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B7C14-1EE5-4755-A14C-1BA82290D4B6}" type="slidenum">
              <a:rPr lang="en-US"/>
              <a:pPr/>
              <a:t>117</a:t>
            </a:fld>
            <a:endParaRPr lang="en-US"/>
          </a:p>
        </p:txBody>
      </p:sp>
      <p:sp>
        <p:nvSpPr>
          <p:cNvPr id="90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z="3000"/>
              <a:t>Двостране 5% тачке за расподелу мање вредности </a:t>
            </a:r>
            <a:r>
              <a:rPr lang="sr-Latn-CS" sz="3000" i="1"/>
              <a:t>U</a:t>
            </a:r>
            <a:r>
              <a:rPr lang="sr-Latn-CS" sz="3000"/>
              <a:t> </a:t>
            </a:r>
            <a:r>
              <a:rPr lang="sr-Cyrl-CS" sz="3000"/>
              <a:t>у </a:t>
            </a:r>
            <a:r>
              <a:rPr lang="sr-Latn-CS" sz="3000"/>
              <a:t>Мann-Whitney </a:t>
            </a:r>
            <a:r>
              <a:rPr lang="sr-Latn-CS" sz="3000" i="1"/>
              <a:t>U</a:t>
            </a:r>
            <a:r>
              <a:rPr lang="sr-Latn-CS" sz="3000"/>
              <a:t> </a:t>
            </a:r>
            <a:r>
              <a:rPr lang="sr-Cyrl-CS" sz="3000"/>
              <a:t>тесту</a:t>
            </a:r>
            <a:r>
              <a:rPr lang="sr-Latn-CS" sz="3000"/>
              <a:t> </a:t>
            </a:r>
          </a:p>
        </p:txBody>
      </p:sp>
      <p:graphicFrame>
        <p:nvGraphicFramePr>
          <p:cNvPr id="90112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606550" y="1358900"/>
          <a:ext cx="5721350" cy="500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23" name="Document" r:id="rId3" imgW="5881657" imgH="5148863" progId="Word.Document.8">
                  <p:embed/>
                </p:oleObj>
              </mc:Choice>
              <mc:Fallback>
                <p:oleObj name="Document" r:id="rId3" imgW="5881657" imgH="5148863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4166"/>
                      <a:stretch>
                        <a:fillRect/>
                      </a:stretch>
                    </p:blipFill>
                    <p:spPr bwMode="auto">
                      <a:xfrm>
                        <a:off x="1606550" y="1358900"/>
                        <a:ext cx="5721350" cy="5002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341E6-A6C4-4A29-B571-B2304969B764}" type="slidenum">
              <a:rPr lang="en-US"/>
              <a:pPr/>
              <a:t>118</a:t>
            </a:fld>
            <a:endParaRPr lang="en-US"/>
          </a:p>
        </p:txBody>
      </p:sp>
      <p:sp>
        <p:nvSpPr>
          <p:cNvPr id="64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4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400"/>
              <a:t>Ранг најнижег посматрања је 1</a:t>
            </a:r>
            <a:endParaRPr lang="sr-Cyrl-CS" sz="2400"/>
          </a:p>
          <a:p>
            <a:pPr lvl="1"/>
            <a:r>
              <a:rPr lang="sr-Cyrl-CS" sz="2000"/>
              <a:t>р</a:t>
            </a:r>
            <a:r>
              <a:rPr lang="it-IT" sz="2000"/>
              <a:t>анг следећег посматрања је 2, и</a:t>
            </a:r>
            <a:r>
              <a:rPr lang="sr-Cyrl-CS" sz="2000"/>
              <a:t>тд</a:t>
            </a:r>
            <a:r>
              <a:rPr lang="it-IT" sz="2000"/>
              <a:t>. </a:t>
            </a:r>
            <a:endParaRPr lang="sr-Cyrl-CS" sz="2000"/>
          </a:p>
          <a:p>
            <a:r>
              <a:rPr lang="it-IT" sz="2400"/>
              <a:t>Ако је </a:t>
            </a:r>
            <a:r>
              <a:rPr lang="sr-Cyrl-CS" sz="2400"/>
              <a:t>одређени </a:t>
            </a:r>
            <a:r>
              <a:rPr lang="it-IT" sz="2400"/>
              <a:t>број посматрања везан, а свако има исту вредност и самим тим је истог ранга, дајемо сваком </a:t>
            </a:r>
            <a:r>
              <a:rPr lang="sr-Cyrl-CS" sz="2400"/>
              <a:t>посматрању </a:t>
            </a:r>
            <a:r>
              <a:rPr lang="it-IT" sz="2400"/>
              <a:t>просек рангова које би имали да су уређени</a:t>
            </a:r>
            <a:endParaRPr lang="sr-Cyrl-CS" sz="2400"/>
          </a:p>
          <a:p>
            <a:pPr lvl="1"/>
            <a:r>
              <a:rPr lang="it-IT" sz="2000"/>
              <a:t>у подацима о поткожном ткиву, прва два посматрања су свако појединачно 1.8</a:t>
            </a:r>
            <a:endParaRPr lang="sr-Cyrl-CS" sz="2000"/>
          </a:p>
          <a:p>
            <a:pPr lvl="1"/>
            <a:r>
              <a:rPr lang="ru-RU" sz="2000"/>
              <a:t>свако од њих добија ранг</a:t>
            </a:r>
          </a:p>
          <a:p>
            <a:pPr lvl="1"/>
            <a:r>
              <a:rPr lang="ru-RU" sz="2000"/>
              <a:t>трећ</a:t>
            </a:r>
            <a:r>
              <a:rPr lang="sr-Cyrl-CS" sz="2000"/>
              <a:t>е</a:t>
            </a:r>
            <a:r>
              <a:rPr lang="ru-RU" sz="2000"/>
              <a:t>, четврт</a:t>
            </a:r>
            <a:r>
              <a:rPr lang="sr-Cyrl-CS" sz="2000"/>
              <a:t>о</a:t>
            </a:r>
            <a:r>
              <a:rPr lang="ru-RU" sz="2000"/>
              <a:t> и пет</a:t>
            </a:r>
            <a:r>
              <a:rPr lang="sr-Cyrl-CS" sz="2000"/>
              <a:t>о  </a:t>
            </a:r>
            <a:r>
              <a:rPr lang="ru-RU" sz="2000"/>
              <a:t>посматрањ</a:t>
            </a:r>
            <a:r>
              <a:rPr lang="sr-Cyrl-CS" sz="2000"/>
              <a:t>е </a:t>
            </a:r>
            <a:r>
              <a:rPr lang="ru-RU" sz="2000"/>
              <a:t>су везани у 2.0, дајући сваком од њих ранг</a:t>
            </a:r>
          </a:p>
          <a:p>
            <a:pPr lvl="1"/>
            <a:r>
              <a:rPr lang="sr-Cyrl-CS" sz="2000"/>
              <a:t>ш</a:t>
            </a:r>
            <a:r>
              <a:rPr lang="it-IT" sz="2000"/>
              <a:t>есто посматрањ</a:t>
            </a:r>
            <a:r>
              <a:rPr lang="sr-Cyrl-CS" sz="2000"/>
              <a:t>е</a:t>
            </a:r>
            <a:r>
              <a:rPr lang="it-IT" sz="2000"/>
              <a:t>, 2.2, није везано па има ранг 6</a:t>
            </a:r>
            <a:endParaRPr lang="sr-Latn-CS" sz="2000"/>
          </a:p>
        </p:txBody>
      </p:sp>
    </p:spTree>
  </p:cSld>
  <p:clrMapOvr>
    <a:masterClrMapping/>
  </p:clrMapOvr>
  <p:transition advTm="46519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2F37F-B2C7-48D3-B2E5-15B8A5489027}" type="slidenum">
              <a:rPr lang="en-US"/>
              <a:pPr/>
              <a:t>119</a:t>
            </a:fld>
            <a:endParaRPr lang="en-US"/>
          </a:p>
        </p:txBody>
      </p:sp>
      <p:sp>
        <p:nvSpPr>
          <p:cNvPr id="64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Рангови за податке о поткожном ткиву </a:t>
            </a:r>
            <a:endParaRPr lang="sr-Latn-CS" sz="3600"/>
          </a:p>
        </p:txBody>
      </p:sp>
      <p:graphicFrame>
        <p:nvGraphicFramePr>
          <p:cNvPr id="64409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295400" y="1360488"/>
          <a:ext cx="6530975" cy="503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099" name="Document" r:id="rId3" imgW="5943509" imgH="3891796" progId="Word.Document.8">
                  <p:embed/>
                </p:oleObj>
              </mc:Choice>
              <mc:Fallback>
                <p:oleObj name="Document" r:id="rId3" imgW="5943509" imgH="3891796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8788" r="10550" b="5016"/>
                      <a:stretch>
                        <a:fillRect/>
                      </a:stretch>
                    </p:blipFill>
                    <p:spPr bwMode="auto">
                      <a:xfrm>
                        <a:off x="1295400" y="1360488"/>
                        <a:ext cx="6530975" cy="5037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Нетипичне тачке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/>
              <a:t>В</a:t>
            </a:r>
            <a:r>
              <a:rPr lang="en-GB"/>
              <a:t>редности знатно мање или веће од вредности осталих тачака у скупу података</a:t>
            </a:r>
            <a:endParaRPr lang="sr-Cyrl-RS"/>
          </a:p>
          <a:p>
            <a:r>
              <a:rPr lang="sr-Cyrl-RS"/>
              <a:t>М</a:t>
            </a:r>
            <a:r>
              <a:rPr lang="en-GB"/>
              <a:t>ного кваре коефицијент корелације, поготово у малим узорцима</a:t>
            </a:r>
            <a:endParaRPr lang="sr-Cyrl-RS"/>
          </a:p>
          <a:p>
            <a:r>
              <a:rPr lang="en-GB"/>
              <a:t>Можда су последица грешке</a:t>
            </a:r>
            <a:endParaRPr lang="sr-Cyrl-RS"/>
          </a:p>
          <a:p>
            <a:pPr lvl="1"/>
            <a:r>
              <a:rPr lang="en-GB"/>
              <a:t>приликом уношења података</a:t>
            </a:r>
            <a:endParaRPr lang="sr-Cyrl-RS"/>
          </a:p>
          <a:p>
            <a:pPr lvl="1"/>
            <a:r>
              <a:rPr lang="en-GB"/>
              <a:t>нетачног одговора испитаника</a:t>
            </a:r>
            <a:endParaRPr lang="sr-Cyrl-RS"/>
          </a:p>
          <a:p>
            <a:pPr lvl="1"/>
            <a:r>
              <a:rPr lang="en-GB"/>
              <a:t>стварни одговор необичне особе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1C8EA-2727-4465-AF32-247B47219683}" type="slidenum">
              <a:rPr lang="en-US"/>
              <a:pPr/>
              <a:t>120</a:t>
            </a:fld>
            <a:endParaRPr lang="en-US"/>
          </a:p>
        </p:txBody>
      </p:sp>
      <p:sp>
        <p:nvSpPr>
          <p:cNvPr id="64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4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/>
              <a:t>Oзначимо рангове групе </a:t>
            </a:r>
            <a:r>
              <a:rPr lang="sr-Latn-CS"/>
              <a:t>B </a:t>
            </a:r>
            <a:r>
              <a:rPr lang="it-IT"/>
              <a:t>са </a:t>
            </a:r>
            <a:r>
              <a:rPr lang="sr-Latn-CS"/>
              <a:t>r</a:t>
            </a:r>
            <a:r>
              <a:rPr lang="sr-Latn-CS" baseline="-25000"/>
              <a:t>1</a:t>
            </a:r>
            <a:r>
              <a:rPr lang="sr-Latn-CS"/>
              <a:t>,</a:t>
            </a:r>
            <a:r>
              <a:rPr lang="sr-Cyrl-CS"/>
              <a:t> </a:t>
            </a:r>
            <a:r>
              <a:rPr lang="sr-Latn-CS"/>
              <a:t>r</a:t>
            </a:r>
            <a:r>
              <a:rPr lang="sr-Latn-CS" baseline="-25000"/>
              <a:t>2</a:t>
            </a:r>
            <a:r>
              <a:rPr lang="sr-Latn-CS"/>
              <a:t>,</a:t>
            </a:r>
            <a:r>
              <a:rPr lang="sr-Cyrl-CS"/>
              <a:t> </a:t>
            </a:r>
            <a:r>
              <a:rPr lang="sr-Latn-CS"/>
              <a:t>...,</a:t>
            </a:r>
            <a:r>
              <a:rPr lang="sr-Cyrl-CS"/>
              <a:t> </a:t>
            </a:r>
            <a:r>
              <a:rPr lang="sr-Latn-CS"/>
              <a:t>r</a:t>
            </a:r>
            <a:r>
              <a:rPr lang="sr-Latn-CS" baseline="-25000"/>
              <a:t>n</a:t>
            </a:r>
            <a:r>
              <a:rPr lang="sr-Cyrl-CS" baseline="-25000"/>
              <a:t>1</a:t>
            </a:r>
          </a:p>
          <a:p>
            <a:pPr>
              <a:lnSpc>
                <a:spcPct val="90000"/>
              </a:lnSpc>
            </a:pPr>
            <a:r>
              <a:rPr lang="ru-RU"/>
              <a:t>Број А који претходи прв</a:t>
            </a:r>
            <a:r>
              <a:rPr lang="sr-Cyrl-CS"/>
              <a:t>о</a:t>
            </a:r>
            <a:r>
              <a:rPr lang="ru-RU"/>
              <a:t>м </a:t>
            </a:r>
            <a:r>
              <a:rPr lang="sr-Latn-CS"/>
              <a:t>B </a:t>
            </a:r>
            <a:r>
              <a:rPr lang="ru-RU"/>
              <a:t>мора бити </a:t>
            </a:r>
            <a:r>
              <a:rPr lang="sr-Latn-CS"/>
              <a:t>r</a:t>
            </a:r>
            <a:r>
              <a:rPr lang="sr-Cyrl-CS" baseline="-25000"/>
              <a:t>1</a:t>
            </a:r>
            <a:r>
              <a:rPr lang="ru-RU"/>
              <a:t>-1</a:t>
            </a:r>
          </a:p>
          <a:p>
            <a:pPr lvl="1">
              <a:lnSpc>
                <a:spcPct val="90000"/>
              </a:lnSpc>
            </a:pPr>
            <a:r>
              <a:rPr lang="ru-RU"/>
              <a:t>пошто не постој</a:t>
            </a:r>
            <a:r>
              <a:rPr lang="sr-Cyrl-CS"/>
              <a:t>и </a:t>
            </a:r>
            <a:r>
              <a:rPr lang="sr-Latn-CS"/>
              <a:t>B </a:t>
            </a:r>
            <a:r>
              <a:rPr lang="ru-RU"/>
              <a:t>пре њега и то је </a:t>
            </a:r>
            <a:r>
              <a:rPr lang="sr-Latn-CS"/>
              <a:t>r</a:t>
            </a:r>
            <a:r>
              <a:rPr lang="sr-Latn-CS" baseline="-25000"/>
              <a:t>1</a:t>
            </a:r>
            <a:r>
              <a:rPr lang="ru-RU"/>
              <a:t> посматрање</a:t>
            </a:r>
          </a:p>
          <a:p>
            <a:pPr>
              <a:lnSpc>
                <a:spcPct val="90000"/>
              </a:lnSpc>
            </a:pPr>
            <a:r>
              <a:rPr lang="ru-RU"/>
              <a:t>Број А кој</a:t>
            </a:r>
            <a:r>
              <a:rPr lang="sr-Cyrl-CS"/>
              <a:t>и</a:t>
            </a:r>
            <a:r>
              <a:rPr lang="ru-RU"/>
              <a:t> претходи другом </a:t>
            </a:r>
            <a:r>
              <a:rPr lang="sr-Latn-CS"/>
              <a:t>B </a:t>
            </a:r>
            <a:r>
              <a:rPr lang="ru-RU"/>
              <a:t>је </a:t>
            </a:r>
            <a:r>
              <a:rPr lang="sr-Latn-CS"/>
              <a:t>r</a:t>
            </a:r>
            <a:r>
              <a:rPr lang="sr-Latn-CS" baseline="-25000"/>
              <a:t>2</a:t>
            </a:r>
            <a:r>
              <a:rPr lang="sr-Latn-CS"/>
              <a:t> - 2</a:t>
            </a:r>
            <a:r>
              <a:rPr lang="ru-RU"/>
              <a:t>, пошто је то </a:t>
            </a:r>
            <a:r>
              <a:rPr lang="sr-Latn-CS"/>
              <a:t>r</a:t>
            </a:r>
            <a:r>
              <a:rPr lang="sr-Latn-CS" baseline="-25000"/>
              <a:t>2</a:t>
            </a:r>
            <a:r>
              <a:rPr lang="ru-RU"/>
              <a:t> посматрање</a:t>
            </a:r>
          </a:p>
          <a:p>
            <a:pPr lvl="1">
              <a:lnSpc>
                <a:spcPct val="90000"/>
              </a:lnSpc>
            </a:pPr>
            <a:r>
              <a:rPr lang="ru-RU"/>
              <a:t>а једно посматрање које претходи је </a:t>
            </a:r>
            <a:r>
              <a:rPr lang="sr-Latn-CS"/>
              <a:t>B</a:t>
            </a:r>
            <a:endParaRPr lang="ru-RU"/>
          </a:p>
          <a:p>
            <a:pPr>
              <a:lnSpc>
                <a:spcPct val="90000"/>
              </a:lnSpc>
            </a:pPr>
            <a:r>
              <a:rPr lang="ru-RU"/>
              <a:t>Број који претходи трећем </a:t>
            </a:r>
            <a:r>
              <a:rPr lang="sr-Latn-CS"/>
              <a:t>B</a:t>
            </a:r>
            <a:r>
              <a:rPr lang="ru-RU"/>
              <a:t> је </a:t>
            </a:r>
            <a:r>
              <a:rPr lang="sr-Latn-CS"/>
              <a:t>r</a:t>
            </a:r>
            <a:r>
              <a:rPr lang="sr-Cyrl-CS" baseline="-25000"/>
              <a:t>3</a:t>
            </a:r>
            <a:r>
              <a:rPr lang="sr-Latn-CS"/>
              <a:t> – </a:t>
            </a:r>
            <a:r>
              <a:rPr lang="sr-Cyrl-CS"/>
              <a:t>3</a:t>
            </a:r>
          </a:p>
          <a:p>
            <a:pPr lvl="1">
              <a:lnSpc>
                <a:spcPct val="90000"/>
              </a:lnSpc>
            </a:pPr>
            <a:r>
              <a:rPr lang="ru-RU"/>
              <a:t>а број које претходи </a:t>
            </a:r>
            <a:r>
              <a:rPr lang="sr-Latn-CS"/>
              <a:t>i</a:t>
            </a:r>
            <a:r>
              <a:rPr lang="ru-RU"/>
              <a:t>-том </a:t>
            </a:r>
            <a:r>
              <a:rPr lang="sr-Latn-CS"/>
              <a:t>B</a:t>
            </a:r>
            <a:r>
              <a:rPr lang="ru-RU"/>
              <a:t> је </a:t>
            </a:r>
            <a:r>
              <a:rPr lang="sr-Latn-CS" i="1"/>
              <a:t>r</a:t>
            </a:r>
            <a:r>
              <a:rPr lang="sr-Latn-CS" i="1" baseline="-25000"/>
              <a:t>i</a:t>
            </a:r>
            <a:r>
              <a:rPr lang="sr-Latn-CS"/>
              <a:t> - </a:t>
            </a:r>
            <a:r>
              <a:rPr lang="sr-Latn-CS" i="1"/>
              <a:t>i</a:t>
            </a:r>
            <a:endParaRPr lang="sr-Latn-CS"/>
          </a:p>
        </p:txBody>
      </p:sp>
      <p:sp>
        <p:nvSpPr>
          <p:cNvPr id="6461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advTm="46519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74E9-070C-4712-AF8A-70C07E4FC238}" type="slidenum">
              <a:rPr lang="en-US"/>
              <a:pPr/>
              <a:t>121</a:t>
            </a:fld>
            <a:endParaRPr lang="en-US"/>
          </a:p>
        </p:txBody>
      </p:sp>
      <p:sp>
        <p:nvSpPr>
          <p:cNvPr id="64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4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/>
          </a:p>
          <a:p>
            <a:endParaRPr lang="sr-Cyrl-CS"/>
          </a:p>
          <a:p>
            <a:r>
              <a:rPr lang="sr-Cyrl-CS"/>
              <a:t>Спајамо заједно рангове свих </a:t>
            </a:r>
            <a:r>
              <a:rPr lang="sr-Latn-CS"/>
              <a:t>n</a:t>
            </a:r>
            <a:r>
              <a:rPr lang="sr-Latn-CS" baseline="-25000"/>
              <a:t>1</a:t>
            </a:r>
            <a:r>
              <a:rPr lang="sr-Cyrl-CS"/>
              <a:t> посматрања, одузимамо                     и имамо </a:t>
            </a:r>
            <a:r>
              <a:rPr lang="sr-Latn-CS"/>
              <a:t>U </a:t>
            </a:r>
          </a:p>
        </p:txBody>
      </p:sp>
      <p:sp>
        <p:nvSpPr>
          <p:cNvPr id="648197" name="Rectangle 5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48196" name="Object 4"/>
          <p:cNvGraphicFramePr>
            <a:graphicFrameLocks noChangeAspect="1"/>
          </p:cNvGraphicFramePr>
          <p:nvPr/>
        </p:nvGraphicFramePr>
        <p:xfrm>
          <a:off x="600075" y="1519238"/>
          <a:ext cx="6148388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96" name="Equation" r:id="rId3" imgW="2565400" imgH="431800" progId="Equation.3">
                  <p:embed/>
                </p:oleObj>
              </mc:Choice>
              <mc:Fallback>
                <p:oleObj name="Equation" r:id="rId3" imgW="2565400" imgH="431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" y="1519238"/>
                        <a:ext cx="6148388" cy="102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81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48198" name="Object 6"/>
          <p:cNvGraphicFramePr>
            <a:graphicFrameLocks noChangeAspect="1"/>
          </p:cNvGraphicFramePr>
          <p:nvPr/>
        </p:nvGraphicFramePr>
        <p:xfrm>
          <a:off x="5616575" y="3238500"/>
          <a:ext cx="22526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98" name="Equation" r:id="rId5" imgW="787400" imgH="190500" progId="Equation.3">
                  <p:embed/>
                </p:oleObj>
              </mc:Choice>
              <mc:Fallback>
                <p:oleObj name="Equation" r:id="rId5" imgW="787400" imgH="1905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6575" y="3238500"/>
                        <a:ext cx="22526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8201" name="Rectangle 9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48200" name="Object 8"/>
          <p:cNvGraphicFramePr>
            <a:graphicFrameLocks noChangeAspect="1"/>
          </p:cNvGraphicFramePr>
          <p:nvPr/>
        </p:nvGraphicFramePr>
        <p:xfrm>
          <a:off x="404813" y="4318000"/>
          <a:ext cx="8739187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00" name="Equation" r:id="rId7" imgW="4267080" imgH="342720" progId="Equation.3">
                  <p:embed/>
                </p:oleObj>
              </mc:Choice>
              <mc:Fallback>
                <p:oleObj name="Equation" r:id="rId7" imgW="4267080" imgH="34272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813" y="4318000"/>
                        <a:ext cx="8739187" cy="701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8203" name="Rectangle 11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48202" name="Object 10"/>
          <p:cNvGraphicFramePr>
            <a:graphicFrameLocks noChangeAspect="1"/>
          </p:cNvGraphicFramePr>
          <p:nvPr/>
        </p:nvGraphicFramePr>
        <p:xfrm>
          <a:off x="679450" y="5005388"/>
          <a:ext cx="4446588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02" name="Equation" r:id="rId9" imgW="1548728" imgH="431613" progId="Equation.3">
                  <p:embed/>
                </p:oleObj>
              </mc:Choice>
              <mc:Fallback>
                <p:oleObj name="Equation" r:id="rId9" imgW="1548728" imgH="431613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450" y="5005388"/>
                        <a:ext cx="4446588" cy="1227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B910-9AF4-421B-9F68-DE6171EF33CE}" type="slidenum">
              <a:rPr lang="en-US"/>
              <a:pPr/>
              <a:t>122</a:t>
            </a:fld>
            <a:endParaRPr lang="en-US"/>
          </a:p>
        </p:txBody>
      </p:sp>
      <p:sp>
        <p:nvSpPr>
          <p:cNvPr id="65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5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К</a:t>
            </a:r>
            <a:r>
              <a:rPr lang="sr-Latn-CS" sz="2400"/>
              <a:t>ористимо апроксимацију великог узорка уместо </a:t>
            </a:r>
            <a:r>
              <a:rPr lang="sr-Cyrl-CS" sz="2400"/>
              <a:t>табеле д</a:t>
            </a:r>
            <a:r>
              <a:rPr lang="sv-SE" sz="2400"/>
              <a:t>востран</a:t>
            </a:r>
            <a:r>
              <a:rPr lang="sr-Cyrl-CS" sz="2400"/>
              <a:t>их</a:t>
            </a:r>
            <a:r>
              <a:rPr lang="sv-SE" sz="2400"/>
              <a:t> 5% тач</a:t>
            </a:r>
            <a:r>
              <a:rPr lang="sr-Cyrl-CS" sz="2400"/>
              <a:t>а</a:t>
            </a:r>
            <a:r>
              <a:rPr lang="sv-SE" sz="2400"/>
              <a:t>к</a:t>
            </a:r>
            <a:r>
              <a:rPr lang="sr-Cyrl-CS" sz="2400"/>
              <a:t>а</a:t>
            </a:r>
            <a:r>
              <a:rPr lang="sv-SE" sz="2400"/>
              <a:t> за расподелу мање вредности </a:t>
            </a:r>
            <a:r>
              <a:rPr lang="sr-Latn-CS" sz="2400" i="1"/>
              <a:t>U</a:t>
            </a:r>
            <a:r>
              <a:rPr lang="sr-Latn-CS" sz="2400"/>
              <a:t> </a:t>
            </a:r>
            <a:r>
              <a:rPr lang="sr-Cyrl-CS" sz="2400"/>
              <a:t>у </a:t>
            </a:r>
            <a:r>
              <a:rPr lang="sr-Latn-CS" sz="2400"/>
              <a:t>Мann-Whitney </a:t>
            </a:r>
            <a:r>
              <a:rPr lang="sr-Latn-CS" sz="2400" i="1"/>
              <a:t>U</a:t>
            </a:r>
            <a:r>
              <a:rPr lang="sr-Latn-CS" sz="2400"/>
              <a:t> </a:t>
            </a:r>
            <a:r>
              <a:rPr lang="sr-Cyrl-CS" sz="2400"/>
              <a:t>тесту</a:t>
            </a:r>
            <a:r>
              <a:rPr lang="sr-Latn-CS" sz="2400"/>
              <a:t> </a:t>
            </a:r>
            <a:endParaRPr lang="sr-Cyrl-CS" sz="2400"/>
          </a:p>
          <a:p>
            <a:r>
              <a:rPr lang="sr-Cyrl-CS" sz="2400"/>
              <a:t>Зато што је </a:t>
            </a:r>
            <a:r>
              <a:rPr lang="sr-Latn-CS" sz="2400" i="1"/>
              <a:t>U</a:t>
            </a:r>
            <a:r>
              <a:rPr lang="sr-Latn-CS" sz="2400"/>
              <a:t> прона</a:t>
            </a:r>
            <a:r>
              <a:rPr lang="sr-Cyrl-CS" sz="2400"/>
              <a:t>ђено сабирањем заједно </a:t>
            </a:r>
            <a:r>
              <a:rPr lang="sr-Latn-CS" sz="2400"/>
              <a:t>независних, идентично распоређених случајних променљивих, </a:t>
            </a:r>
            <a:endParaRPr lang="sr-Cyrl-CS" sz="2400"/>
          </a:p>
          <a:p>
            <a:pPr lvl="1"/>
            <a:r>
              <a:rPr lang="sr-Latn-CS" sz="2000"/>
              <a:t>примењује се теорема централног </a:t>
            </a:r>
            <a:r>
              <a:rPr lang="sr-Cyrl-CS" sz="2000"/>
              <a:t>лимита</a:t>
            </a:r>
          </a:p>
          <a:p>
            <a:r>
              <a:rPr lang="sr-Latn-CS" sz="2400"/>
              <a:t>Ако је нулта хипотеза тачна</a:t>
            </a:r>
            <a:endParaRPr lang="sr-Cyrl-CS" sz="2400"/>
          </a:p>
          <a:p>
            <a:pPr lvl="1"/>
            <a:r>
              <a:rPr lang="sr-Latn-CS" sz="2000"/>
              <a:t>расподела </a:t>
            </a:r>
            <a:r>
              <a:rPr lang="sr-Latn-CS" sz="2000" i="1"/>
              <a:t>U</a:t>
            </a:r>
            <a:r>
              <a:rPr lang="sr-Latn-CS" sz="2000"/>
              <a:t> апроксимира Нормалн</a:t>
            </a:r>
            <a:r>
              <a:rPr lang="sr-Cyrl-CS" sz="2000"/>
              <a:t>у </a:t>
            </a:r>
            <a:r>
              <a:rPr lang="sr-Latn-CS" sz="2000"/>
              <a:t>расподел</a:t>
            </a:r>
            <a:r>
              <a:rPr lang="sr-Cyrl-CS" sz="2000"/>
              <a:t>у </a:t>
            </a:r>
            <a:r>
              <a:rPr lang="sr-Latn-CS" sz="2000"/>
              <a:t>са средином</a:t>
            </a:r>
            <a:endParaRPr lang="sr-Cyrl-CS" sz="2000"/>
          </a:p>
          <a:p>
            <a:pPr lvl="1"/>
            <a:endParaRPr lang="sr-Cyrl-CS" sz="2000"/>
          </a:p>
          <a:p>
            <a:pPr lvl="1"/>
            <a:r>
              <a:rPr lang="sr-Cyrl-CS" sz="2000"/>
              <a:t>и </a:t>
            </a:r>
            <a:r>
              <a:rPr lang="sr-Latn-CS" sz="2000"/>
              <a:t>стандардн</a:t>
            </a:r>
            <a:r>
              <a:rPr lang="sr-Cyrl-CS" sz="2000"/>
              <a:t>им одступањем</a:t>
            </a:r>
            <a:r>
              <a:rPr lang="sr-Latn-CS" sz="2000"/>
              <a:t> </a:t>
            </a:r>
          </a:p>
        </p:txBody>
      </p:sp>
      <p:sp>
        <p:nvSpPr>
          <p:cNvPr id="65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50244" name="Object 4"/>
          <p:cNvGraphicFramePr>
            <a:graphicFrameLocks noChangeAspect="1"/>
          </p:cNvGraphicFramePr>
          <p:nvPr/>
        </p:nvGraphicFramePr>
        <p:xfrm>
          <a:off x="1330325" y="5018088"/>
          <a:ext cx="127952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244" name="Equation" r:id="rId3" imgW="571252" imgH="190417" progId="Equation.3">
                  <p:embed/>
                </p:oleObj>
              </mc:Choice>
              <mc:Fallback>
                <p:oleObj name="Equation" r:id="rId3" imgW="571252" imgH="190417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0325" y="5018088"/>
                        <a:ext cx="1279525" cy="42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0247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50246" name="Object 6"/>
          <p:cNvGraphicFramePr>
            <a:graphicFrameLocks noChangeAspect="1"/>
          </p:cNvGraphicFramePr>
          <p:nvPr/>
        </p:nvGraphicFramePr>
        <p:xfrm>
          <a:off x="4700588" y="5332413"/>
          <a:ext cx="27178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246" name="Equation" r:id="rId5" imgW="1447800" imgH="241300" progId="Equation.3">
                  <p:embed/>
                </p:oleObj>
              </mc:Choice>
              <mc:Fallback>
                <p:oleObj name="Equation" r:id="rId5" imgW="1447800" imgH="2413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0588" y="5332413"/>
                        <a:ext cx="2717800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466F6-4892-4EC8-BDDC-192D8A1CFA1F}" type="slidenum">
              <a:rPr lang="en-US"/>
              <a:pPr/>
              <a:t>123</a:t>
            </a:fld>
            <a:endParaRPr lang="en-US"/>
          </a:p>
        </p:txBody>
      </p:sp>
      <p:sp>
        <p:nvSpPr>
          <p:cNvPr id="65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5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/>
          </a:p>
          <a:p>
            <a:endParaRPr lang="sr-Cyrl-CS"/>
          </a:p>
          <a:p>
            <a:pPr>
              <a:spcBef>
                <a:spcPct val="50000"/>
              </a:spcBef>
            </a:pPr>
            <a:r>
              <a:rPr lang="it-IT"/>
              <a:t>је посматрање </a:t>
            </a:r>
            <a:r>
              <a:rPr lang="sr-Cyrl-CS"/>
              <a:t>из </a:t>
            </a:r>
            <a:r>
              <a:rPr lang="it-IT"/>
              <a:t>Стандард</a:t>
            </a:r>
            <a:r>
              <a:rPr lang="sr-Cyrl-CS"/>
              <a:t>изоване </a:t>
            </a:r>
            <a:r>
              <a:rPr lang="it-IT"/>
              <a:t>Нормалне расподеле</a:t>
            </a:r>
            <a:r>
              <a:rPr lang="sr-Latn-CS"/>
              <a:t> </a:t>
            </a:r>
            <a:endParaRPr lang="sr-Cyrl-CS"/>
          </a:p>
          <a:p>
            <a:r>
              <a:rPr lang="sr-Cyrl-CS"/>
              <a:t>За </a:t>
            </a:r>
            <a:r>
              <a:rPr lang="sr-Latn-CS"/>
              <a:t>n</a:t>
            </a:r>
            <a:r>
              <a:rPr lang="sr-Latn-CS" baseline="-25000"/>
              <a:t>1</a:t>
            </a:r>
            <a:r>
              <a:rPr lang="sr-Latn-CS"/>
              <a:t> = 9  </a:t>
            </a:r>
            <a:r>
              <a:rPr lang="sr-Cyrl-CS"/>
              <a:t>и</a:t>
            </a:r>
            <a:r>
              <a:rPr lang="sr-Latn-CS"/>
              <a:t>  n</a:t>
            </a:r>
            <a:r>
              <a:rPr lang="sr-Latn-CS" baseline="-25000"/>
              <a:t>2</a:t>
            </a:r>
            <a:r>
              <a:rPr lang="sr-Latn-CS"/>
              <a:t> = 20</a:t>
            </a:r>
            <a:r>
              <a:rPr lang="it-IT"/>
              <a:t> </a:t>
            </a:r>
            <a:r>
              <a:rPr lang="sr-Cyrl-CS"/>
              <a:t>и</a:t>
            </a:r>
            <a:r>
              <a:rPr lang="it-IT"/>
              <a:t>мамо</a:t>
            </a:r>
            <a:r>
              <a:rPr lang="sr-Latn-CS"/>
              <a:t> </a:t>
            </a:r>
          </a:p>
        </p:txBody>
      </p:sp>
      <p:sp>
        <p:nvSpPr>
          <p:cNvPr id="65229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52292" name="Object 4"/>
          <p:cNvGraphicFramePr>
            <a:graphicFrameLocks noChangeAspect="1"/>
          </p:cNvGraphicFramePr>
          <p:nvPr/>
        </p:nvGraphicFramePr>
        <p:xfrm>
          <a:off x="1009650" y="1360488"/>
          <a:ext cx="2682875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292" name="Equation" r:id="rId3" imgW="1257300" imgH="711200" progId="Equation.3">
                  <p:embed/>
                </p:oleObj>
              </mc:Choice>
              <mc:Fallback>
                <p:oleObj name="Equation" r:id="rId3" imgW="1257300" imgH="711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9650" y="1360488"/>
                        <a:ext cx="2682875" cy="152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2295" name="Rectangle 7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52294" name="Object 6"/>
          <p:cNvGraphicFramePr>
            <a:graphicFrameLocks noChangeAspect="1"/>
          </p:cNvGraphicFramePr>
          <p:nvPr/>
        </p:nvGraphicFramePr>
        <p:xfrm>
          <a:off x="862013" y="4587875"/>
          <a:ext cx="6991350" cy="165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294" name="Equation" r:id="rId5" imgW="3022600" imgH="711200" progId="Equation.3">
                  <p:embed/>
                </p:oleObj>
              </mc:Choice>
              <mc:Fallback>
                <p:oleObj name="Equation" r:id="rId5" imgW="3022600" imgH="7112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4587875"/>
                        <a:ext cx="6991350" cy="165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8C5DC-2663-4EA1-AC00-09457CDF2B41}" type="slidenum">
              <a:rPr lang="en-US"/>
              <a:pPr/>
              <a:t>124</a:t>
            </a:fld>
            <a:endParaRPr lang="en-US"/>
          </a:p>
        </p:txBody>
      </p:sp>
      <p:sp>
        <p:nvSpPr>
          <p:cNvPr id="90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Процентне тачке Нормалне расподеле </a:t>
            </a:r>
          </a:p>
        </p:txBody>
      </p:sp>
      <p:graphicFrame>
        <p:nvGraphicFramePr>
          <p:cNvPr id="90624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030413" y="1371600"/>
          <a:ext cx="5842000" cy="5046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6243" name="Document" r:id="rId3" imgW="6067931" imgH="5241739" progId="Word.Document.8">
                  <p:embed/>
                </p:oleObj>
              </mc:Choice>
              <mc:Fallback>
                <p:oleObj name="Document" r:id="rId3" imgW="6067931" imgH="5241739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3023"/>
                      <a:stretch>
                        <a:fillRect/>
                      </a:stretch>
                    </p:blipFill>
                    <p:spPr bwMode="auto">
                      <a:xfrm>
                        <a:off x="2030413" y="1371600"/>
                        <a:ext cx="5842000" cy="5046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18D6-1497-4D7C-85C0-1160D6CA12FD}" type="slidenum">
              <a:rPr lang="en-US"/>
              <a:pPr/>
              <a:t>125</a:t>
            </a:fld>
            <a:endParaRPr lang="en-US"/>
          </a:p>
        </p:txBody>
      </p:sp>
      <p:sp>
        <p:nvSpPr>
          <p:cNvPr id="65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5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Нити табела д</a:t>
            </a:r>
            <a:r>
              <a:rPr lang="sv-SE"/>
              <a:t>востран</a:t>
            </a:r>
            <a:r>
              <a:rPr lang="sr-Cyrl-CS"/>
              <a:t>их</a:t>
            </a:r>
            <a:r>
              <a:rPr lang="sv-SE"/>
              <a:t> 5% тач</a:t>
            </a:r>
            <a:r>
              <a:rPr lang="sr-Cyrl-CS"/>
              <a:t>а</a:t>
            </a:r>
            <a:r>
              <a:rPr lang="sv-SE"/>
              <a:t>к</a:t>
            </a:r>
            <a:r>
              <a:rPr lang="sr-Cyrl-CS"/>
              <a:t>а</a:t>
            </a:r>
            <a:r>
              <a:rPr lang="sv-SE"/>
              <a:t> </a:t>
            </a:r>
            <a:r>
              <a:rPr lang="sr-Cyrl-CS"/>
              <a:t>у </a:t>
            </a:r>
            <a:r>
              <a:rPr lang="sr-Latn-CS"/>
              <a:t>Мann-Whitney </a:t>
            </a:r>
            <a:r>
              <a:rPr lang="sr-Latn-CS" i="1"/>
              <a:t>U</a:t>
            </a:r>
            <a:r>
              <a:rPr lang="sr-Latn-CS"/>
              <a:t> </a:t>
            </a:r>
            <a:r>
              <a:rPr lang="sr-Cyrl-CS"/>
              <a:t>тесту</a:t>
            </a:r>
            <a:r>
              <a:rPr lang="sr-Latn-CS"/>
              <a:t> </a:t>
            </a:r>
            <a:r>
              <a:rPr lang="sr-Cyrl-CS"/>
              <a:t>нити претходна формула за стандардно одступање </a:t>
            </a:r>
            <a:r>
              <a:rPr lang="sr-Latn-CS" i="1"/>
              <a:t>U</a:t>
            </a:r>
            <a:r>
              <a:rPr lang="sr-Latn-CS"/>
              <a:t> </a:t>
            </a:r>
            <a:r>
              <a:rPr lang="sr-Cyrl-CS"/>
              <a:t>не узимају везе у обзир</a:t>
            </a:r>
            <a:r>
              <a:rPr lang="it-IT"/>
              <a:t> </a:t>
            </a:r>
            <a:endParaRPr lang="sr-Cyrl-CS"/>
          </a:p>
          <a:p>
            <a:pPr lvl="1"/>
            <a:r>
              <a:rPr lang="sr-Cyrl-CS"/>
              <a:t>обе претпостављају да се подаци могу у потпуности рангирати</a:t>
            </a:r>
          </a:p>
          <a:p>
            <a:r>
              <a:rPr lang="it-IT"/>
              <a:t>Њихова употреба за податке са везама је апроксимација</a:t>
            </a:r>
            <a:endParaRPr lang="sr-Cyrl-CS"/>
          </a:p>
          <a:p>
            <a:r>
              <a:rPr lang="it-IT"/>
              <a:t>За мале узорке ово морамо прихватити</a:t>
            </a:r>
            <a:endParaRPr lang="sr-Cyrl-CS"/>
          </a:p>
        </p:txBody>
      </p:sp>
    </p:spTree>
  </p:cSld>
  <p:clrMapOvr>
    <a:masterClrMapping/>
  </p:clrMapOvr>
  <p:transition advTm="46519"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49A84-B3D3-40FA-A861-1D6335997786}" type="slidenum">
              <a:rPr lang="en-US"/>
              <a:pPr/>
              <a:t>126</a:t>
            </a:fld>
            <a:endParaRPr lang="en-US"/>
          </a:p>
        </p:txBody>
      </p:sp>
      <p:sp>
        <p:nvSpPr>
          <p:cNvPr id="65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5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2800"/>
              <a:t>За </a:t>
            </a:r>
            <a:r>
              <a:rPr lang="sr-Cyrl-CS" sz="2800"/>
              <a:t>Н</a:t>
            </a:r>
            <a:r>
              <a:rPr lang="it-IT" sz="2800"/>
              <a:t>ормалну апроксимацију, везе се могу дозволити </a:t>
            </a:r>
            <a:r>
              <a:rPr lang="sr-Cyrl-CS" sz="2800"/>
              <a:t>уз </a:t>
            </a:r>
            <a:r>
              <a:rPr lang="it-IT" sz="2800"/>
              <a:t>коришћење формуле за стандардно </a:t>
            </a:r>
            <a:r>
              <a:rPr lang="sr-Cyrl-CS" sz="2800"/>
              <a:t>одступање </a:t>
            </a:r>
            <a:r>
              <a:rPr lang="sr-Latn-CS" sz="2800" i="1"/>
              <a:t>U</a:t>
            </a:r>
            <a:r>
              <a:rPr lang="sr-Latn-CS" sz="2800"/>
              <a:t> </a:t>
            </a:r>
            <a:r>
              <a:rPr lang="it-IT" sz="2800"/>
              <a:t>када је нулта хипотеза тачна</a:t>
            </a:r>
            <a:r>
              <a:rPr lang="sr-Latn-CS" sz="2800"/>
              <a:t> </a:t>
            </a: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  <a:buFontTx/>
              <a:buNone/>
            </a:pPr>
            <a:r>
              <a:rPr lang="sr-Cyrl-CS" sz="2800"/>
              <a:t>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sz="2800"/>
              <a:t>                ј</a:t>
            </a:r>
            <a:r>
              <a:rPr lang="en-GB" sz="2800"/>
              <a:t>е</a:t>
            </a:r>
            <a:r>
              <a:rPr lang="sr-Cyrl-CS" sz="2800"/>
              <a:t> </a:t>
            </a:r>
            <a:r>
              <a:rPr lang="en-GB" sz="2800"/>
              <a:t>збир квадрат</a:t>
            </a:r>
            <a:r>
              <a:rPr lang="sr-Cyrl-CS" sz="2800"/>
              <a:t>а </a:t>
            </a:r>
            <a:r>
              <a:rPr lang="en-GB" sz="2800"/>
              <a:t>рангова за сва </a:t>
            </a:r>
            <a:r>
              <a:rPr lang="sr-Cyrl-CS" sz="2800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sz="2800"/>
              <a:t>                </a:t>
            </a:r>
            <a:r>
              <a:rPr lang="en-GB" sz="2800"/>
              <a:t>посматрања</a:t>
            </a:r>
            <a:r>
              <a:rPr lang="it-IT" sz="2800"/>
              <a:t>, </a:t>
            </a:r>
            <a:r>
              <a:rPr lang="en-GB" sz="2800"/>
              <a:t>односно за обе групе </a:t>
            </a:r>
            <a:endParaRPr lang="sr-Latn-CS" sz="2800"/>
          </a:p>
          <a:p>
            <a:pPr>
              <a:lnSpc>
                <a:spcPct val="90000"/>
              </a:lnSpc>
              <a:buFontTx/>
              <a:buNone/>
            </a:pPr>
            <a:endParaRPr lang="sr-Latn-CS" sz="2800"/>
          </a:p>
        </p:txBody>
      </p:sp>
      <p:sp>
        <p:nvSpPr>
          <p:cNvPr id="656389" name="Rectangle 5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56388" name="Object 4"/>
          <p:cNvGraphicFramePr>
            <a:graphicFrameLocks noChangeAspect="1"/>
          </p:cNvGraphicFramePr>
          <p:nvPr/>
        </p:nvGraphicFramePr>
        <p:xfrm>
          <a:off x="889000" y="3121025"/>
          <a:ext cx="7072313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388" name="Equation" r:id="rId3" imgW="3048000" imgH="482600" progId="Equation.3">
                  <p:embed/>
                </p:oleObj>
              </mc:Choice>
              <mc:Fallback>
                <p:oleObj name="Equation" r:id="rId3" imgW="3048000" imgH="482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000" y="3121025"/>
                        <a:ext cx="7072313" cy="1127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6391" name="Rectangle 7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56390" name="Object 6"/>
          <p:cNvGraphicFramePr>
            <a:graphicFrameLocks noChangeAspect="1"/>
          </p:cNvGraphicFramePr>
          <p:nvPr/>
        </p:nvGraphicFramePr>
        <p:xfrm>
          <a:off x="692150" y="4703763"/>
          <a:ext cx="122872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390" name="Equation" r:id="rId5" imgW="418918" imgH="431613" progId="Equation.3">
                  <p:embed/>
                </p:oleObj>
              </mc:Choice>
              <mc:Fallback>
                <p:oleObj name="Equation" r:id="rId5" imgW="418918" imgH="431613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4703763"/>
                        <a:ext cx="1228725" cy="1257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AA6AE-6295-4516-B065-365D7995D136}" type="slidenum">
              <a:rPr lang="en-US"/>
              <a:pPr/>
              <a:t>127</a:t>
            </a:fld>
            <a:endParaRPr lang="en-US"/>
          </a:p>
        </p:txBody>
      </p:sp>
      <p:sp>
        <p:nvSpPr>
          <p:cNvPr id="65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5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 sz="2000"/>
              <a:t>Мann-Whitney </a:t>
            </a:r>
            <a:r>
              <a:rPr lang="sr-Latn-CS" sz="2000" i="1"/>
              <a:t>U</a:t>
            </a:r>
            <a:r>
              <a:rPr lang="sr-Latn-CS" sz="2000"/>
              <a:t> </a:t>
            </a:r>
            <a:r>
              <a:rPr lang="en-GB" sz="2000"/>
              <a:t>тест је не</a:t>
            </a:r>
            <a:r>
              <a:rPr lang="it-IT" sz="2000"/>
              <a:t>-</a:t>
            </a:r>
            <a:r>
              <a:rPr lang="en-GB" sz="2000"/>
              <a:t>параметарск</a:t>
            </a:r>
            <a:r>
              <a:rPr lang="sr-Cyrl-CS" sz="2000"/>
              <a:t>и </a:t>
            </a:r>
            <a:r>
              <a:rPr lang="en-GB" sz="2000"/>
              <a:t>аналог </a:t>
            </a:r>
            <a:r>
              <a:rPr lang="sr-Latn-CS" sz="2000" i="1"/>
              <a:t>t</a:t>
            </a:r>
            <a:r>
              <a:rPr lang="sr-Latn-CS" sz="2000"/>
              <a:t> </a:t>
            </a:r>
            <a:r>
              <a:rPr lang="en-GB" sz="2000"/>
              <a:t>теста два узорка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Cyrl-CS" sz="2000"/>
              <a:t>П</a:t>
            </a:r>
            <a:r>
              <a:rPr lang="en-GB" sz="2000"/>
              <a:t>редност у односу на </a:t>
            </a:r>
            <a:r>
              <a:rPr lang="sr-Latn-CS" sz="2000" i="1"/>
              <a:t>t</a:t>
            </a:r>
            <a:r>
              <a:rPr lang="sr-Latn-CS" sz="2000"/>
              <a:t> </a:t>
            </a:r>
            <a:r>
              <a:rPr lang="en-GB" sz="2000"/>
              <a:t>тест је да јед</a:t>
            </a:r>
            <a:r>
              <a:rPr lang="sr-Cyrl-CS" sz="2000"/>
              <a:t>и</a:t>
            </a:r>
            <a:r>
              <a:rPr lang="en-GB" sz="2000"/>
              <a:t>на претпоставка о расподел</a:t>
            </a:r>
            <a:r>
              <a:rPr lang="sr-Cyrl-CS" sz="2000"/>
              <a:t>и </a:t>
            </a:r>
            <a:r>
              <a:rPr lang="en-GB" sz="2000"/>
              <a:t>података је да се посматрања могу </a:t>
            </a:r>
            <a:r>
              <a:rPr lang="sr-Cyrl-CS" sz="2000"/>
              <a:t>рангирати</a:t>
            </a:r>
          </a:p>
          <a:p>
            <a:pPr lvl="1">
              <a:lnSpc>
                <a:spcPct val="95000"/>
              </a:lnSpc>
            </a:pPr>
            <a:r>
              <a:rPr lang="en-GB" sz="1800"/>
              <a:t>за </a:t>
            </a:r>
            <a:r>
              <a:rPr lang="sr-Latn-CS" sz="1800" i="1"/>
              <a:t>t</a:t>
            </a:r>
            <a:r>
              <a:rPr lang="sr-Latn-CS" sz="1800"/>
              <a:t> </a:t>
            </a:r>
            <a:r>
              <a:rPr lang="en-GB" sz="1800"/>
              <a:t>тест морамо претпостав</a:t>
            </a:r>
            <a:r>
              <a:rPr lang="sr-Cyrl-CS" sz="1800"/>
              <a:t>и</a:t>
            </a:r>
            <a:r>
              <a:rPr lang="en-GB" sz="1800"/>
              <a:t>т</a:t>
            </a:r>
            <a:r>
              <a:rPr lang="sr-Cyrl-CS" sz="1800"/>
              <a:t>и </a:t>
            </a:r>
            <a:r>
              <a:rPr lang="en-GB" sz="1800"/>
              <a:t>да су подац</a:t>
            </a:r>
            <a:r>
              <a:rPr lang="sr-Cyrl-CS" sz="1800"/>
              <a:t>и из </a:t>
            </a:r>
            <a:r>
              <a:rPr lang="en-GB" sz="1800"/>
              <a:t>Нормал</a:t>
            </a:r>
            <a:r>
              <a:rPr lang="sr-Cyrl-CS" sz="1800"/>
              <a:t>не </a:t>
            </a:r>
            <a:r>
              <a:rPr lang="en-GB" sz="1800"/>
              <a:t>расподел</a:t>
            </a:r>
            <a:r>
              <a:rPr lang="sr-Cyrl-CS" sz="1800"/>
              <a:t>е </a:t>
            </a:r>
            <a:r>
              <a:rPr lang="en-GB" sz="1800"/>
              <a:t>са </a:t>
            </a:r>
            <a:r>
              <a:rPr lang="sr-Cyrl-CS" sz="1800"/>
              <a:t>униформном </a:t>
            </a:r>
            <a:r>
              <a:rPr lang="en-GB" sz="1800"/>
              <a:t>вар</a:t>
            </a:r>
            <a:r>
              <a:rPr lang="sr-Cyrl-CS" sz="1800"/>
              <a:t>и</a:t>
            </a:r>
            <a:r>
              <a:rPr lang="en-GB" sz="1800"/>
              <a:t>јансом</a:t>
            </a:r>
            <a:endParaRPr lang="sr-Cyrl-CS" sz="1800"/>
          </a:p>
          <a:p>
            <a:pPr>
              <a:lnSpc>
                <a:spcPct val="95000"/>
              </a:lnSpc>
            </a:pPr>
            <a:r>
              <a:rPr lang="en-GB" sz="2000"/>
              <a:t>За податке кој</a:t>
            </a:r>
            <a:r>
              <a:rPr lang="sr-Cyrl-CS" sz="2000"/>
              <a:t>и </a:t>
            </a:r>
            <a:r>
              <a:rPr lang="en-GB" sz="2000"/>
              <a:t>су </a:t>
            </a:r>
            <a:r>
              <a:rPr lang="sr-Cyrl-CS" sz="2000"/>
              <a:t>Н</a:t>
            </a:r>
            <a:r>
              <a:rPr lang="en-GB" sz="2000"/>
              <a:t>ормално расподељен</a:t>
            </a:r>
            <a:r>
              <a:rPr lang="sr-Cyrl-CS" sz="2000"/>
              <a:t>и</a:t>
            </a:r>
            <a:r>
              <a:rPr lang="it-IT" sz="2000"/>
              <a:t>, </a:t>
            </a:r>
            <a:r>
              <a:rPr lang="sr-Latn-CS" sz="2000" i="1"/>
              <a:t>U</a:t>
            </a:r>
            <a:r>
              <a:rPr lang="sr-Latn-CS" sz="2000"/>
              <a:t> </a:t>
            </a:r>
            <a:r>
              <a:rPr lang="en-GB" sz="2000"/>
              <a:t>тест је мање моћан од </a:t>
            </a:r>
            <a:r>
              <a:rPr lang="sr-Latn-CS" sz="2000" i="1"/>
              <a:t>t</a:t>
            </a:r>
            <a:r>
              <a:rPr lang="sr-Latn-CS" sz="2000"/>
              <a:t> </a:t>
            </a:r>
            <a:r>
              <a:rPr lang="en-GB" sz="2000"/>
              <a:t>тест</a:t>
            </a:r>
            <a:r>
              <a:rPr lang="sr-Cyrl-CS" sz="2000"/>
              <a:t>а</a:t>
            </a:r>
          </a:p>
          <a:p>
            <a:pPr lvl="1">
              <a:lnSpc>
                <a:spcPct val="95000"/>
              </a:lnSpc>
            </a:pPr>
            <a:r>
              <a:rPr lang="sr-Latn-CS" sz="1800" i="1"/>
              <a:t>t</a:t>
            </a:r>
            <a:r>
              <a:rPr lang="sr-Latn-CS" sz="1800"/>
              <a:t> </a:t>
            </a:r>
            <a:r>
              <a:rPr lang="en-GB" sz="1800"/>
              <a:t>тест</a:t>
            </a:r>
            <a:r>
              <a:rPr lang="it-IT" sz="1800"/>
              <a:t>, </a:t>
            </a:r>
            <a:r>
              <a:rPr lang="en-GB" sz="1800"/>
              <a:t>када је </a:t>
            </a:r>
            <a:r>
              <a:rPr lang="sr-Cyrl-CS" sz="1800"/>
              <a:t>и</a:t>
            </a:r>
            <a:r>
              <a:rPr lang="en-GB" sz="1800"/>
              <a:t>справан</a:t>
            </a:r>
            <a:r>
              <a:rPr lang="it-IT" sz="1800"/>
              <a:t>, </a:t>
            </a:r>
            <a:r>
              <a:rPr lang="en-GB" sz="1800"/>
              <a:t>може да откр</a:t>
            </a:r>
            <a:r>
              <a:rPr lang="sr-Cyrl-CS" sz="1800"/>
              <a:t>ије </a:t>
            </a:r>
            <a:r>
              <a:rPr lang="en-GB" sz="1800"/>
              <a:t>мање разл</a:t>
            </a:r>
            <a:r>
              <a:rPr lang="sr-Cyrl-CS" sz="1800"/>
              <a:t>и</a:t>
            </a:r>
            <a:r>
              <a:rPr lang="en-GB" sz="1800"/>
              <a:t>ке за дату вел</a:t>
            </a:r>
            <a:r>
              <a:rPr lang="sr-Cyrl-CS" sz="1800"/>
              <a:t>и</a:t>
            </a:r>
            <a:r>
              <a:rPr lang="en-GB" sz="1800"/>
              <a:t>ч</a:t>
            </a:r>
            <a:r>
              <a:rPr lang="sr-Cyrl-CS" sz="1800"/>
              <a:t>и</a:t>
            </a:r>
            <a:r>
              <a:rPr lang="en-GB" sz="1800"/>
              <a:t>ну узорка</a:t>
            </a:r>
            <a:endParaRPr lang="sr-Cyrl-CS" sz="1800"/>
          </a:p>
          <a:p>
            <a:pPr>
              <a:lnSpc>
                <a:spcPct val="95000"/>
              </a:lnSpc>
            </a:pPr>
            <a:r>
              <a:rPr lang="sr-Latn-CS" sz="2000" i="1"/>
              <a:t>U</a:t>
            </a:r>
            <a:r>
              <a:rPr lang="sr-Latn-CS" sz="2000"/>
              <a:t> </a:t>
            </a:r>
            <a:r>
              <a:rPr lang="en-GB" sz="2000"/>
              <a:t>тест је готово </a:t>
            </a:r>
            <a:r>
              <a:rPr lang="sr-Cyrl-CS" sz="2000"/>
              <a:t>и</a:t>
            </a:r>
            <a:r>
              <a:rPr lang="en-GB" sz="2000"/>
              <a:t>сто тол</a:t>
            </a:r>
            <a:r>
              <a:rPr lang="sr-Cyrl-CS" sz="2000"/>
              <a:t>и</a:t>
            </a:r>
            <a:r>
              <a:rPr lang="en-GB" sz="2000"/>
              <a:t>ко моћан за </a:t>
            </a:r>
            <a:r>
              <a:rPr lang="sr-Cyrl-CS" sz="2000"/>
              <a:t>осредње и </a:t>
            </a:r>
            <a:r>
              <a:rPr lang="en-GB" sz="2000"/>
              <a:t>вел</a:t>
            </a:r>
            <a:r>
              <a:rPr lang="sr-Cyrl-CS" sz="2000"/>
              <a:t>и</a:t>
            </a:r>
            <a:r>
              <a:rPr lang="en-GB" sz="2000"/>
              <a:t>ке узорке</a:t>
            </a:r>
            <a:r>
              <a:rPr lang="it-IT" sz="2000"/>
              <a:t>, </a:t>
            </a:r>
            <a:r>
              <a:rPr lang="en-GB" sz="2000"/>
              <a:t>а ова разл</a:t>
            </a:r>
            <a:r>
              <a:rPr lang="sr-Cyrl-CS" sz="2000"/>
              <a:t>и</a:t>
            </a:r>
            <a:r>
              <a:rPr lang="en-GB" sz="2000"/>
              <a:t>ка је важна само за мале узорке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Cyrl-CS" sz="2000"/>
              <a:t>З</a:t>
            </a:r>
            <a:r>
              <a:rPr lang="en-GB" sz="2000"/>
              <a:t>а врло мале узорке</a:t>
            </a:r>
            <a:r>
              <a:rPr lang="it-IT" sz="2000"/>
              <a:t>, </a:t>
            </a:r>
            <a:r>
              <a:rPr lang="en-GB" sz="2000"/>
              <a:t>на пр</a:t>
            </a:r>
            <a:r>
              <a:rPr lang="sr-Cyrl-CS" sz="2000"/>
              <a:t>и</a:t>
            </a:r>
            <a:r>
              <a:rPr lang="en-GB" sz="2000"/>
              <a:t>мер</a:t>
            </a:r>
            <a:r>
              <a:rPr lang="it-IT" sz="2000"/>
              <a:t>, </a:t>
            </a:r>
            <a:r>
              <a:rPr lang="en-GB" sz="2000"/>
              <a:t>две групе од тр</a:t>
            </a:r>
            <a:r>
              <a:rPr lang="sr-Cyrl-CS" sz="2000"/>
              <a:t>и </a:t>
            </a:r>
            <a:r>
              <a:rPr lang="en-GB" sz="2000"/>
              <a:t>посматрања</a:t>
            </a:r>
            <a:r>
              <a:rPr lang="it-IT" sz="2000"/>
              <a:t>, 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en-GB" sz="1800"/>
              <a:t>тест је бескор</a:t>
            </a:r>
            <a:r>
              <a:rPr lang="sr-Cyrl-CS" sz="1800"/>
              <a:t>и</a:t>
            </a:r>
            <a:r>
              <a:rPr lang="en-GB" sz="1800"/>
              <a:t>стан пошто све могуће вредност</a:t>
            </a:r>
            <a:r>
              <a:rPr lang="sr-Cyrl-CS" sz="1800"/>
              <a:t>и</a:t>
            </a:r>
            <a:r>
              <a:rPr lang="sr-Cyrl-CS" sz="1800" i="1"/>
              <a:t> </a:t>
            </a:r>
            <a:r>
              <a:rPr lang="sr-Latn-CS" sz="1800" i="1"/>
              <a:t>U</a:t>
            </a:r>
            <a:r>
              <a:rPr lang="sr-Latn-CS" sz="1800"/>
              <a:t> </a:t>
            </a:r>
            <a:r>
              <a:rPr lang="sr-Cyrl-CS" sz="1800"/>
              <a:t>и</a:t>
            </a:r>
            <a:r>
              <a:rPr lang="en-GB" sz="1800"/>
              <a:t>мају вероватноћу </a:t>
            </a:r>
            <a:r>
              <a:rPr lang="sr-Cyrl-CS" sz="1800"/>
              <a:t>из</a:t>
            </a:r>
            <a:r>
              <a:rPr lang="en-GB" sz="1800"/>
              <a:t>над</a:t>
            </a:r>
            <a:r>
              <a:rPr lang="it-IT" sz="1800"/>
              <a:t> 0.05</a:t>
            </a:r>
            <a:endParaRPr lang="sr-Latn-CS" sz="1800"/>
          </a:p>
        </p:txBody>
      </p:sp>
    </p:spTree>
  </p:cSld>
  <p:clrMapOvr>
    <a:masterClrMapping/>
  </p:clrMapOvr>
  <p:transition advTm="46519"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E619C-1553-4590-B3C5-B54DFBCA7AE7}" type="slidenum">
              <a:rPr lang="en-US"/>
              <a:pPr/>
              <a:t>128</a:t>
            </a:fld>
            <a:endParaRPr lang="en-US"/>
          </a:p>
        </p:txBody>
      </p:sp>
      <p:sp>
        <p:nvSpPr>
          <p:cNvPr id="66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Нулта хипотеза Мann-Whitney </a:t>
            </a:r>
            <a:r>
              <a:rPr lang="sr-Latn-CS" sz="2800" i="1"/>
              <a:t>U</a:t>
            </a:r>
            <a:r>
              <a:rPr lang="sr-Latn-CS" sz="2800"/>
              <a:t> тестa је </a:t>
            </a:r>
            <a:r>
              <a:rPr lang="sr-Cyrl-CS" sz="2800"/>
              <a:t>понекад</a:t>
            </a:r>
            <a:r>
              <a:rPr lang="sr-Latn-CS" sz="2800"/>
              <a:t> представљен</a:t>
            </a:r>
            <a:r>
              <a:rPr lang="sr-Cyrl-CS" sz="2800"/>
              <a:t>а</a:t>
            </a:r>
            <a:r>
              <a:rPr lang="sr-Latn-CS" sz="2800"/>
              <a:t> као да </a:t>
            </a:r>
            <a:r>
              <a:rPr lang="sr-Cyrl-CS" sz="2800"/>
              <a:t>популације</a:t>
            </a:r>
            <a:r>
              <a:rPr lang="sr-Latn-CS" sz="2800"/>
              <a:t> имају ист</a:t>
            </a:r>
            <a:r>
              <a:rPr lang="sr-Cyrl-CS" sz="2800"/>
              <a:t>у</a:t>
            </a:r>
            <a:r>
              <a:rPr lang="sr-Latn-CS" sz="2800"/>
              <a:t> медијан</a:t>
            </a:r>
            <a:r>
              <a:rPr lang="sr-Cyrl-CS" sz="2800"/>
              <a:t>у</a:t>
            </a:r>
          </a:p>
          <a:p>
            <a:pPr>
              <a:lnSpc>
                <a:spcPct val="90000"/>
              </a:lnSpc>
            </a:pPr>
            <a:r>
              <a:rPr lang="sr-Latn-CS" sz="2800"/>
              <a:t>Постоји чак интервал поверења за разлику између две медијане на основу Мann-Whitney </a:t>
            </a:r>
            <a:r>
              <a:rPr lang="sr-Latn-CS" sz="2800" i="1"/>
              <a:t>U</a:t>
            </a:r>
            <a:r>
              <a:rPr lang="sr-Latn-CS" sz="2800"/>
              <a:t> тестa (Campbell </a:t>
            </a:r>
            <a:r>
              <a:rPr lang="sr-Cyrl-CS" sz="2800"/>
              <a:t>и</a:t>
            </a:r>
            <a:r>
              <a:rPr lang="sr-Latn-CS" sz="2800"/>
              <a:t> Gardner 1989)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Cyrl-CS" sz="2400"/>
              <a:t>т</a:t>
            </a:r>
            <a:r>
              <a:rPr lang="sr-Latn-CS" sz="2400"/>
              <a:t>о је изненађујуће, јер медијане нису укључене у израчунавање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Cyrl-CS" sz="2800"/>
              <a:t>М</a:t>
            </a:r>
            <a:r>
              <a:rPr lang="sr-Latn-CS" sz="2800"/>
              <a:t>ожемо имати две групе које се значајно разликују </a:t>
            </a:r>
            <a:r>
              <a:rPr lang="sr-Cyrl-CS" sz="2800"/>
              <a:t>и које </a:t>
            </a:r>
            <a:r>
              <a:rPr lang="sr-Latn-CS" sz="2800"/>
              <a:t>кори</a:t>
            </a:r>
            <a:r>
              <a:rPr lang="sr-Cyrl-CS" sz="2800"/>
              <a:t>шћењем </a:t>
            </a:r>
            <a:r>
              <a:rPr lang="sr-Latn-CS" sz="2800"/>
              <a:t>Мann-Whitney </a:t>
            </a:r>
            <a:r>
              <a:rPr lang="sr-Latn-CS" sz="2800" i="1"/>
              <a:t>U</a:t>
            </a:r>
            <a:r>
              <a:rPr lang="sr-Latn-CS" sz="2800"/>
              <a:t> тестa још увек имају ист</a:t>
            </a:r>
            <a:r>
              <a:rPr lang="sr-Cyrl-CS" sz="2800"/>
              <a:t>у</a:t>
            </a:r>
            <a:r>
              <a:rPr lang="sr-Latn-CS" sz="2800"/>
              <a:t> медијан</a:t>
            </a:r>
            <a:r>
              <a:rPr lang="sr-Cyrl-CS" sz="2800"/>
              <a:t>у</a:t>
            </a:r>
            <a:endParaRPr lang="sr-Latn-CS" sz="2800"/>
          </a:p>
        </p:txBody>
      </p:sp>
    </p:spTree>
  </p:cSld>
  <p:clrMapOvr>
    <a:masterClrMapping/>
  </p:clrMapOvr>
  <p:transition advTm="46519"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D055-2701-44B8-9534-3322F7801443}" type="slidenum">
              <a:rPr lang="en-US"/>
              <a:pPr/>
              <a:t>129</a:t>
            </a:fld>
            <a:endParaRPr lang="en-US"/>
          </a:p>
        </p:txBody>
      </p:sp>
      <p:sp>
        <p:nvSpPr>
          <p:cNvPr id="66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200"/>
              <a:t>Учесталост расподеле броја чворова укључених у карцином дојке откривених скринингом и откривених у интервалима између скрининга (подаци </a:t>
            </a:r>
            <a:r>
              <a:rPr lang="sr-Latn-CS" sz="2200"/>
              <a:t>Мohammed Raja) </a:t>
            </a:r>
          </a:p>
        </p:txBody>
      </p:sp>
      <p:graphicFrame>
        <p:nvGraphicFramePr>
          <p:cNvPr id="66253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368550" y="1362075"/>
          <a:ext cx="3870325" cy="505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531" name="Document" r:id="rId3" imgW="6023700" imgH="5998787" progId="Word.Document.8">
                  <p:embed/>
                </p:oleObj>
              </mc:Choice>
              <mc:Fallback>
                <p:oleObj name="Document" r:id="rId3" imgW="6023700" imgH="5998787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26859" b="4128"/>
                      <a:stretch>
                        <a:fillRect/>
                      </a:stretch>
                    </p:blipFill>
                    <p:spPr bwMode="auto">
                      <a:xfrm>
                        <a:off x="2368550" y="1362075"/>
                        <a:ext cx="3870325" cy="5053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Ограничен опсег резултата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/>
              <a:t>П</a:t>
            </a:r>
            <a:r>
              <a:rPr lang="en-GB"/>
              <a:t>ажљиво </a:t>
            </a:r>
            <a:r>
              <a:rPr lang="sr-Cyrl-RS"/>
              <a:t>их </a:t>
            </a:r>
            <a:r>
              <a:rPr lang="en-GB"/>
              <a:t>тумачити када потичу од малог подопсега стварно могућег распона резултата</a:t>
            </a:r>
            <a:endParaRPr lang="sr-Cyrl-RS"/>
          </a:p>
          <a:p>
            <a:pPr lvl="1"/>
            <a:r>
              <a:rPr lang="en-GB"/>
              <a:t>нпр. када коефицијент интелигенције, IQ, проучавате на узорку универзитетских студената</a:t>
            </a:r>
            <a:endParaRPr lang="sr-Cyrl-RS"/>
          </a:p>
          <a:p>
            <a:r>
              <a:rPr lang="en-GB"/>
              <a:t>Коефицијенти корелације добијени проучавањем ограниченог подопсега резултата</a:t>
            </a:r>
            <a:endParaRPr lang="sr-Cyrl-RS"/>
          </a:p>
          <a:p>
            <a:pPr lvl="1"/>
            <a:r>
              <a:rPr lang="en-GB"/>
              <a:t>често се разликују од оних када је узорком обухваћен пун опсег резултата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F87B8-E5F5-4150-9313-20DA8AACCE6F}" type="slidenum">
              <a:rPr lang="en-US"/>
              <a:pPr/>
              <a:t>130</a:t>
            </a:fld>
            <a:endParaRPr lang="en-US"/>
          </a:p>
        </p:txBody>
      </p:sp>
      <p:sp>
        <p:nvSpPr>
          <p:cNvPr id="66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200"/>
              <a:t>Учесталост расподеле броја чворова укључених у карцином дојке откривених скринингом и откривених у интервалима између скрининга (подаци </a:t>
            </a:r>
            <a:r>
              <a:rPr lang="sr-Latn-CS" sz="2200"/>
              <a:t>Мohammed Raja)</a:t>
            </a:r>
          </a:p>
        </p:txBody>
      </p:sp>
      <p:graphicFrame>
        <p:nvGraphicFramePr>
          <p:cNvPr id="66457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767013" y="1336675"/>
          <a:ext cx="3659187" cy="507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79" name="Document" r:id="rId3" imgW="6023700" imgH="6331413" progId="Word.Document.8">
                  <p:embed/>
                </p:oleObj>
              </mc:Choice>
              <mc:Fallback>
                <p:oleObj name="Document" r:id="rId3" imgW="6023700" imgH="6331413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27612" b="4434"/>
                      <a:stretch>
                        <a:fillRect/>
                      </a:stretch>
                    </p:blipFill>
                    <p:spPr bwMode="auto">
                      <a:xfrm>
                        <a:off x="2767013" y="1336675"/>
                        <a:ext cx="3659187" cy="5078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3B96B-A60D-4801-AC70-CE0A10EE4B7F}" type="slidenum">
              <a:rPr lang="en-US"/>
              <a:pPr/>
              <a:t>131</a:t>
            </a:fld>
            <a:endParaRPr lang="en-US"/>
          </a:p>
        </p:txBody>
      </p:sp>
      <p:sp>
        <p:nvSpPr>
          <p:cNvPr id="66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6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000"/>
              <a:t>Ако не правимо претпоставке, можемо тестира</a:t>
            </a:r>
            <a:r>
              <a:rPr lang="sr-Cyrl-CS" sz="2000"/>
              <a:t>ти н</a:t>
            </a:r>
            <a:r>
              <a:rPr lang="sr-Latn-CS" sz="2000"/>
              <a:t>улт</a:t>
            </a:r>
            <a:r>
              <a:rPr lang="sr-Cyrl-CS" sz="2000"/>
              <a:t>у</a:t>
            </a:r>
            <a:r>
              <a:rPr lang="sr-Latn-CS" sz="2000"/>
              <a:t> хипотез</a:t>
            </a:r>
            <a:r>
              <a:rPr lang="sr-Cyrl-CS" sz="2000"/>
              <a:t>у</a:t>
            </a:r>
          </a:p>
          <a:p>
            <a:pPr lvl="1"/>
            <a:r>
              <a:rPr lang="sr-Latn-CS" sz="1600"/>
              <a:t>да је вероватноћа да ће члан прве </a:t>
            </a:r>
            <a:r>
              <a:rPr lang="sr-Cyrl-CS" sz="1600"/>
              <a:t>популације изабран случајно прекорачити </a:t>
            </a:r>
            <a:r>
              <a:rPr lang="sr-Latn-CS" sz="1600"/>
              <a:t>члан</a:t>
            </a:r>
            <a:r>
              <a:rPr lang="sr-Cyrl-CS" sz="1600"/>
              <a:t>а друге популације изабраног случајно, </a:t>
            </a:r>
            <a:r>
              <a:rPr lang="sr-Latn-CS" sz="1600"/>
              <a:t>једна половина</a:t>
            </a:r>
            <a:endParaRPr lang="sr-Cyrl-CS" sz="1600"/>
          </a:p>
          <a:p>
            <a:r>
              <a:rPr lang="sr-Latn-CS" sz="2000"/>
              <a:t>Неки људи </a:t>
            </a:r>
            <a:r>
              <a:rPr lang="sr-Cyrl-CS" sz="2000"/>
              <a:t>бирају</a:t>
            </a:r>
            <a:r>
              <a:rPr lang="sr-Latn-CS" sz="2000"/>
              <a:t> да </a:t>
            </a:r>
            <a:r>
              <a:rPr lang="sr-Cyrl-CS" sz="2000"/>
              <a:t>праве </a:t>
            </a:r>
            <a:r>
              <a:rPr lang="sr-Latn-CS" sz="2000"/>
              <a:t>претпоставк</a:t>
            </a:r>
            <a:r>
              <a:rPr lang="sr-Cyrl-CS" sz="2000"/>
              <a:t>у</a:t>
            </a:r>
            <a:r>
              <a:rPr lang="sr-Latn-CS" sz="2000"/>
              <a:t> о </a:t>
            </a:r>
            <a:r>
              <a:rPr lang="sr-Cyrl-CS" sz="2000"/>
              <a:t>расподелама</a:t>
            </a:r>
            <a:r>
              <a:rPr lang="sr-Latn-CS" sz="2000"/>
              <a:t>: да имају исти облик и разликују се само у </a:t>
            </a:r>
            <a:r>
              <a:rPr lang="sr-Cyrl-CS" sz="2000"/>
              <a:t>положају</a:t>
            </a:r>
            <a:r>
              <a:rPr lang="sr-Latn-CS" sz="2000"/>
              <a:t> </a:t>
            </a:r>
            <a:endParaRPr lang="sr-Cyrl-CS" sz="2000"/>
          </a:p>
          <a:p>
            <a:pPr lvl="1"/>
            <a:r>
              <a:rPr lang="sr-Cyrl-CS" sz="1600"/>
              <a:t>а</a:t>
            </a:r>
            <a:r>
              <a:rPr lang="sr-Latn-CS" sz="1600"/>
              <a:t>ко је ова претпоставка тачна, </a:t>
            </a:r>
            <a:r>
              <a:rPr lang="sr-Cyrl-CS" sz="1600"/>
              <a:t>онда </a:t>
            </a:r>
            <a:r>
              <a:rPr lang="sr-Latn-CS" sz="1600"/>
              <a:t>ако </a:t>
            </a:r>
            <a:r>
              <a:rPr lang="sr-Cyrl-CS" sz="1600"/>
              <a:t>су </a:t>
            </a:r>
            <a:r>
              <a:rPr lang="sr-Latn-CS" sz="1600"/>
              <a:t>расподеле различите медијане </a:t>
            </a:r>
            <a:r>
              <a:rPr lang="sr-Cyrl-CS" sz="1600"/>
              <a:t>морају бити </a:t>
            </a:r>
            <a:r>
              <a:rPr lang="sr-Latn-CS" sz="1600"/>
              <a:t>различите</a:t>
            </a:r>
            <a:endParaRPr lang="sr-Cyrl-CS" sz="1600"/>
          </a:p>
          <a:p>
            <a:pPr lvl="1"/>
            <a:r>
              <a:rPr lang="sr-Cyrl-CS" sz="1600"/>
              <a:t>средина</a:t>
            </a:r>
            <a:r>
              <a:rPr lang="sr-Latn-CS" sz="1600"/>
              <a:t> мора да се разликуј</a:t>
            </a:r>
            <a:r>
              <a:rPr lang="sr-Cyrl-CS" sz="1600"/>
              <a:t>е</a:t>
            </a:r>
            <a:r>
              <a:rPr lang="sr-Latn-CS" sz="1600"/>
              <a:t> за исти износ</a:t>
            </a:r>
            <a:endParaRPr lang="sr-Cyrl-CS" sz="1600"/>
          </a:p>
          <a:p>
            <a:r>
              <a:rPr lang="sr-Cyrl-CS" sz="2000"/>
              <a:t>А</a:t>
            </a:r>
            <a:r>
              <a:rPr lang="sr-Latn-CS" sz="2000"/>
              <a:t>ко је </a:t>
            </a:r>
            <a:r>
              <a:rPr lang="sr-Cyrl-CS" sz="2000"/>
              <a:t>ово тачно тада варијансе</a:t>
            </a:r>
            <a:r>
              <a:rPr lang="sr-Latn-CS" sz="2000"/>
              <a:t> морају бити ист</a:t>
            </a:r>
            <a:r>
              <a:rPr lang="sr-Cyrl-CS" sz="2000"/>
              <a:t>е</a:t>
            </a:r>
            <a:r>
              <a:rPr lang="sr-Latn-CS" sz="2000"/>
              <a:t> у две популације</a:t>
            </a:r>
            <a:endParaRPr lang="sr-Cyrl-CS" sz="2000"/>
          </a:p>
          <a:p>
            <a:r>
              <a:rPr lang="sr-Cyrl-CS" sz="2000"/>
              <a:t>М</a:t>
            </a:r>
            <a:r>
              <a:rPr lang="sr-Latn-CS" sz="2000"/>
              <a:t>ало је вероватно да </a:t>
            </a:r>
            <a:r>
              <a:rPr lang="sr-Cyrl-CS" sz="2000"/>
              <a:t>би</a:t>
            </a:r>
            <a:r>
              <a:rPr lang="sr-Latn-CS" sz="2000"/>
              <a:t>смо добили ово ако расподела није </a:t>
            </a:r>
            <a:r>
              <a:rPr lang="sr-Cyrl-CS" sz="2000"/>
              <a:t>била Н</a:t>
            </a:r>
            <a:r>
              <a:rPr lang="sr-Latn-CS" sz="2000"/>
              <a:t>ормалн</a:t>
            </a:r>
            <a:r>
              <a:rPr lang="sr-Cyrl-CS" sz="2000"/>
              <a:t>а</a:t>
            </a:r>
          </a:p>
          <a:p>
            <a:pPr lvl="1"/>
            <a:r>
              <a:rPr lang="sr-Cyrl-CS" sz="1600"/>
              <a:t>п</a:t>
            </a:r>
            <a:r>
              <a:rPr lang="sr-Latn-CS" sz="1600"/>
              <a:t>од овом претпоставком Мann-Whitney </a:t>
            </a:r>
            <a:r>
              <a:rPr lang="sr-Latn-CS" sz="1600" i="1"/>
              <a:t>U</a:t>
            </a:r>
            <a:r>
              <a:rPr lang="sr-Latn-CS" sz="1600"/>
              <a:t> тест</a:t>
            </a:r>
            <a:r>
              <a:rPr lang="sr-Cyrl-CS" sz="1600"/>
              <a:t>а </a:t>
            </a:r>
            <a:r>
              <a:rPr lang="sr-Latn-CS" sz="1600"/>
              <a:t>ће ретко бити важећ</a:t>
            </a:r>
            <a:r>
              <a:rPr lang="sr-Cyrl-CS" sz="1600"/>
              <a:t>и</a:t>
            </a:r>
            <a:r>
              <a:rPr lang="sr-Latn-CS" sz="1600"/>
              <a:t> ако</a:t>
            </a:r>
            <a:r>
              <a:rPr lang="sr-Latn-CS" sz="1600" i="1"/>
              <a:t> t</a:t>
            </a:r>
            <a:r>
              <a:rPr lang="sr-Latn-CS" sz="1600"/>
              <a:t> тест два узорка није такође валидан</a:t>
            </a:r>
          </a:p>
        </p:txBody>
      </p:sp>
    </p:spTree>
  </p:cSld>
  <p:clrMapOvr>
    <a:masterClrMapping/>
  </p:clrMapOvr>
  <p:transition advTm="46519"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1D08E-5A8E-44B8-88E3-165696F5E03A}" type="slidenum">
              <a:rPr lang="en-US"/>
              <a:pPr/>
              <a:t>132</a:t>
            </a:fld>
            <a:endParaRPr lang="en-US"/>
          </a:p>
        </p:txBody>
      </p:sp>
      <p:sp>
        <p:nvSpPr>
          <p:cNvPr id="66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</a:t>
            </a:r>
            <a:r>
              <a:rPr lang="it-IT"/>
              <a:t>ann-Whitney U </a:t>
            </a:r>
            <a:r>
              <a:rPr lang="sr-Cyrl-CS"/>
              <a:t>тест</a:t>
            </a:r>
            <a:endParaRPr lang="sr-Latn-CS"/>
          </a:p>
        </p:txBody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/>
              <a:t>Wilcoxon-ов тест упарених </a:t>
            </a:r>
            <a:r>
              <a:rPr lang="sr-Cyrl-CS" sz="2600"/>
              <a:t>п</a:t>
            </a:r>
            <a:r>
              <a:rPr lang="sr-Latn-CS" sz="2600"/>
              <a:t>арова и Kendall </a:t>
            </a:r>
            <a:r>
              <a:rPr lang="sr-Cyrl-CS" sz="2600"/>
              <a:t>Тау тест</a:t>
            </a:r>
          </a:p>
          <a:p>
            <a:pPr lvl="1"/>
            <a:r>
              <a:rPr lang="sr-Latn-CS" sz="2200"/>
              <a:t>различите верзије Мann-Whitney </a:t>
            </a:r>
            <a:r>
              <a:rPr lang="sr-Latn-CS" sz="2200" i="1"/>
              <a:t>U</a:t>
            </a:r>
            <a:r>
              <a:rPr lang="sr-Latn-CS" sz="2200"/>
              <a:t> тест</a:t>
            </a:r>
            <a:r>
              <a:rPr lang="sr-Cyrl-CS" sz="2200"/>
              <a:t>а</a:t>
            </a:r>
          </a:p>
          <a:p>
            <a:r>
              <a:rPr lang="sr-Latn-CS" sz="2600"/>
              <a:t>Тест статистике и табеле нису исте, </a:t>
            </a:r>
            <a:r>
              <a:rPr lang="sr-Cyrl-CS" sz="2600"/>
              <a:t>и</a:t>
            </a:r>
            <a:r>
              <a:rPr lang="sr-Latn-CS" sz="2600"/>
              <a:t> корисник мора</a:t>
            </a:r>
            <a:endParaRPr lang="sr-Cyrl-CS" sz="2600"/>
          </a:p>
          <a:p>
            <a:pPr lvl="1"/>
            <a:r>
              <a:rPr lang="sr-Latn-CS" sz="2200"/>
              <a:t>бити веома опрез</a:t>
            </a:r>
            <a:r>
              <a:rPr lang="sr-Cyrl-CS" sz="2200"/>
              <a:t>а</a:t>
            </a:r>
            <a:r>
              <a:rPr lang="sr-Latn-CS" sz="2200"/>
              <a:t>н да израчунавање тест</a:t>
            </a:r>
            <a:r>
              <a:rPr lang="sr-Cyrl-CS" sz="2200"/>
              <a:t> статистике</a:t>
            </a:r>
            <a:r>
              <a:rPr lang="sr-Latn-CS" sz="2200"/>
              <a:t> кој</a:t>
            </a:r>
            <a:r>
              <a:rPr lang="sr-Cyrl-CS" sz="2200"/>
              <a:t>а</a:t>
            </a:r>
            <a:r>
              <a:rPr lang="sr-Latn-CS" sz="2200"/>
              <a:t> се користи одговара табелу на коју се односи</a:t>
            </a:r>
            <a:endParaRPr lang="sr-Cyrl-CS" sz="2200"/>
          </a:p>
          <a:p>
            <a:r>
              <a:rPr lang="sr-Cyrl-CS" sz="2600"/>
              <a:t>Н</a:t>
            </a:r>
            <a:r>
              <a:rPr lang="sr-Latn-CS" sz="2600"/>
              <a:t>ек</a:t>
            </a:r>
            <a:r>
              <a:rPr lang="sr-Cyrl-CS" sz="2600"/>
              <a:t>е</a:t>
            </a:r>
            <a:r>
              <a:rPr lang="sr-Latn-CS" sz="2600"/>
              <a:t> </a:t>
            </a:r>
            <a:r>
              <a:rPr lang="sr-Cyrl-CS" sz="2600"/>
              <a:t>су </a:t>
            </a:r>
            <a:r>
              <a:rPr lang="sr-Latn-CS" sz="2600"/>
              <a:t>тако </a:t>
            </a:r>
            <a:r>
              <a:rPr lang="sr-Cyrl-CS" sz="2600"/>
              <a:t>направљене</a:t>
            </a:r>
            <a:r>
              <a:rPr lang="sr-Latn-CS" sz="2600"/>
              <a:t> да за значајн</a:t>
            </a:r>
            <a:r>
              <a:rPr lang="sr-Cyrl-CS" sz="2600"/>
              <a:t>у</a:t>
            </a:r>
            <a:r>
              <a:rPr lang="sr-Latn-CS" sz="2600"/>
              <a:t> разлик</a:t>
            </a:r>
            <a:r>
              <a:rPr lang="sr-Cyrl-CS" sz="2600"/>
              <a:t>у, </a:t>
            </a:r>
            <a:r>
              <a:rPr lang="sr-Latn-CS" sz="2600" i="1"/>
              <a:t>U</a:t>
            </a:r>
            <a:r>
              <a:rPr lang="sr-Latn-CS" sz="2600"/>
              <a:t> мора бити мањ</a:t>
            </a:r>
            <a:r>
              <a:rPr lang="sr-Cyrl-CS" sz="2600"/>
              <a:t>е</a:t>
            </a:r>
            <a:r>
              <a:rPr lang="sr-Latn-CS" sz="2600"/>
              <a:t> или једнак</a:t>
            </a:r>
            <a:r>
              <a:rPr lang="sr-Cyrl-CS" sz="2600"/>
              <a:t>о</a:t>
            </a:r>
            <a:r>
              <a:rPr lang="sr-Latn-CS" sz="2600"/>
              <a:t> табеларно</a:t>
            </a:r>
            <a:r>
              <a:rPr lang="sr-Cyrl-CS" sz="2600"/>
              <a:t>ј</a:t>
            </a:r>
            <a:r>
              <a:rPr lang="sr-Latn-CS" sz="2600"/>
              <a:t> вредност</a:t>
            </a:r>
            <a:r>
              <a:rPr lang="sr-Cyrl-CS" sz="2600"/>
              <a:t>и</a:t>
            </a:r>
            <a:r>
              <a:rPr lang="sr-Latn-CS" sz="2600"/>
              <a:t> </a:t>
            </a:r>
            <a:endParaRPr lang="sr-Cyrl-CS" sz="2600"/>
          </a:p>
          <a:p>
            <a:pPr lvl="1"/>
            <a:r>
              <a:rPr lang="sr-Latn-CS" sz="2200"/>
              <a:t>за друге</a:t>
            </a:r>
            <a:r>
              <a:rPr lang="sr-Cyrl-CS" sz="2200"/>
              <a:t> табеле </a:t>
            </a:r>
            <a:r>
              <a:rPr lang="sr-Latn-CS" sz="2200" i="1"/>
              <a:t>U</a:t>
            </a:r>
            <a:r>
              <a:rPr lang="sr-Latn-CS" sz="2200"/>
              <a:t> мора бити </a:t>
            </a:r>
            <a:r>
              <a:rPr lang="sr-Cyrl-CS" sz="2200"/>
              <a:t>стриктно</a:t>
            </a:r>
            <a:r>
              <a:rPr lang="sr-Latn-CS" sz="2200"/>
              <a:t> мањ</a:t>
            </a:r>
            <a:r>
              <a:rPr lang="sr-Cyrl-CS" sz="2200"/>
              <a:t>е</a:t>
            </a:r>
            <a:r>
              <a:rPr lang="sr-Latn-CS" sz="2200"/>
              <a:t> од табеларн</a:t>
            </a:r>
            <a:r>
              <a:rPr lang="sr-Cyrl-CS" sz="2200"/>
              <a:t>е</a:t>
            </a:r>
            <a:r>
              <a:rPr lang="sr-Latn-CS" sz="2200"/>
              <a:t> вредност</a:t>
            </a:r>
            <a:r>
              <a:rPr lang="sr-Cyrl-CS" sz="2200"/>
              <a:t>и</a:t>
            </a:r>
            <a:endParaRPr lang="sr-Latn-CS" sz="2200"/>
          </a:p>
        </p:txBody>
      </p:sp>
    </p:spTree>
  </p:cSld>
  <p:clrMapOvr>
    <a:masterClrMapping/>
  </p:clrMapOvr>
  <p:transition advTm="46519"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90666-D1D0-47E4-8170-B5FB83302EDC}" type="slidenum">
              <a:rPr lang="en-US"/>
              <a:pPr/>
              <a:t>133</a:t>
            </a:fld>
            <a:endParaRPr lang="en-US"/>
          </a:p>
        </p:txBody>
      </p:sp>
      <p:sp>
        <p:nvSpPr>
          <p:cNvPr id="67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парова</a:t>
            </a:r>
            <a:r>
              <a:rPr lang="sr-Latn-CS" sz="3600"/>
              <a:t> </a:t>
            </a:r>
          </a:p>
        </p:txBody>
      </p:sp>
      <p:sp>
        <p:nvSpPr>
          <p:cNvPr id="67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Он је</a:t>
            </a:r>
            <a:r>
              <a:rPr lang="en-GB"/>
              <a:t> аналог упареног </a:t>
            </a:r>
            <a:r>
              <a:rPr lang="sr-Latn-CS" i="1"/>
              <a:t>t</a:t>
            </a:r>
            <a:r>
              <a:rPr lang="sr-Latn-CS"/>
              <a:t> </a:t>
            </a:r>
            <a:r>
              <a:rPr lang="en-GB"/>
              <a:t>теста</a:t>
            </a:r>
            <a:endParaRPr lang="sr-Cyrl-CS"/>
          </a:p>
          <a:p>
            <a:r>
              <a:rPr lang="en-GB"/>
              <a:t>Имамо узорак измерен </a:t>
            </a:r>
            <a:r>
              <a:rPr lang="sr-Cyrl-CS"/>
              <a:t>под </a:t>
            </a:r>
            <a:r>
              <a:rPr lang="en-GB"/>
              <a:t>два услова</a:t>
            </a:r>
            <a:endParaRPr lang="sr-Cyrl-CS"/>
          </a:p>
          <a:p>
            <a:pPr lvl="1"/>
            <a:r>
              <a:rPr lang="en-GB"/>
              <a:t>нулта хипотеза је да не постоји тенденција да исход под једним условом буде већи или мањи од исход</a:t>
            </a:r>
            <a:r>
              <a:rPr lang="sr-Cyrl-CS"/>
              <a:t>а под другим условом</a:t>
            </a:r>
          </a:p>
          <a:p>
            <a:pPr lvl="1"/>
            <a:r>
              <a:rPr lang="en-GB"/>
              <a:t>Алтернативна хипотеза је да исход под једним условом</a:t>
            </a:r>
            <a:r>
              <a:rPr lang="sr-Latn-CS"/>
              <a:t>, </a:t>
            </a:r>
            <a:r>
              <a:rPr lang="en-GB"/>
              <a:t>тежи да буде већи или мањи од другог исход</a:t>
            </a:r>
            <a:r>
              <a:rPr lang="sr-Cyrl-CS"/>
              <a:t>а</a:t>
            </a:r>
            <a:endParaRPr lang="sr-Latn-CS"/>
          </a:p>
        </p:txBody>
      </p:sp>
    </p:spTree>
  </p:cSld>
  <p:clrMapOvr>
    <a:masterClrMapping/>
  </p:clrMapOvr>
  <p:transition advTm="46519"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4750-826D-4FF2-A609-365B5AB21A59}" type="slidenum">
              <a:rPr lang="en-US"/>
              <a:pPr/>
              <a:t>134</a:t>
            </a:fld>
            <a:endParaRPr lang="en-US"/>
          </a:p>
        </p:txBody>
      </p:sp>
      <p:sp>
        <p:nvSpPr>
          <p:cNvPr id="67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200"/>
              <a:t>Резултати испитивања пронеталола за превенцију ангине пекторис </a:t>
            </a:r>
            <a:r>
              <a:rPr lang="sr-Latn-CS" sz="2200"/>
              <a:t>(Prиtchard </a:t>
            </a:r>
            <a:r>
              <a:rPr lang="sr-Latn-CS" sz="2200" i="1"/>
              <a:t>et al.</a:t>
            </a:r>
            <a:r>
              <a:rPr lang="sr-Latn-CS" sz="2200"/>
              <a:t> 1963), </a:t>
            </a:r>
            <a:r>
              <a:rPr lang="sr-Cyrl-CS" sz="2200"/>
              <a:t>п</a:t>
            </a:r>
            <a:r>
              <a:rPr lang="it-IT" sz="2200"/>
              <a:t>о реду рангова разлика</a:t>
            </a:r>
            <a:r>
              <a:rPr lang="sr-Latn-CS" sz="2200"/>
              <a:t> </a:t>
            </a:r>
          </a:p>
        </p:txBody>
      </p:sp>
      <p:graphicFrame>
        <p:nvGraphicFramePr>
          <p:cNvPr id="67277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71713" y="1363663"/>
          <a:ext cx="4506912" cy="504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771" name="Document" r:id="rId3" imgW="6077641" imgH="7002065" progId="Word.Document.8">
                  <p:embed/>
                </p:oleObj>
              </mc:Choice>
              <mc:Fallback>
                <p:oleObj name="Document" r:id="rId3" imgW="6077641" imgH="7002065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2754"/>
                      <a:stretch>
                        <a:fillRect/>
                      </a:stretch>
                    </p:blipFill>
                    <p:spPr bwMode="auto">
                      <a:xfrm>
                        <a:off x="2271713" y="1363663"/>
                        <a:ext cx="4506912" cy="5049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ADA6C-F125-428B-9110-A6CB4010F173}" type="slidenum">
              <a:rPr lang="en-US"/>
              <a:pPr/>
              <a:t>135</a:t>
            </a:fld>
            <a:endParaRPr lang="en-US"/>
          </a:p>
        </p:txBody>
      </p:sp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Рангирамо </a:t>
            </a:r>
            <a:r>
              <a:rPr lang="it-IT" sz="2400"/>
              <a:t>разлике по</a:t>
            </a:r>
            <a:r>
              <a:rPr lang="sr-Cyrl-CS" sz="2400"/>
              <a:t> њиховим </a:t>
            </a:r>
            <a:r>
              <a:rPr lang="it-IT" sz="2400"/>
              <a:t>апсолутним вредностима, </a:t>
            </a:r>
            <a:r>
              <a:rPr lang="sr-Cyrl-CS" sz="2400"/>
              <a:t>т</a:t>
            </a:r>
            <a:r>
              <a:rPr lang="it-IT" sz="2400"/>
              <a:t>ј. игноришући знак</a:t>
            </a:r>
            <a:endParaRPr lang="sr-Cyrl-CS" sz="2400"/>
          </a:p>
          <a:p>
            <a:r>
              <a:rPr lang="sr-Cyrl-CS" sz="2400"/>
              <a:t>В</a:t>
            </a:r>
            <a:r>
              <a:rPr lang="it-IT" sz="2400"/>
              <a:t>езан</a:t>
            </a:r>
            <a:r>
              <a:rPr lang="sr-Cyrl-CS" sz="2400"/>
              <a:t>а посматрања </a:t>
            </a:r>
            <a:r>
              <a:rPr lang="it-IT" sz="2400"/>
              <a:t>да</a:t>
            </a:r>
            <a:r>
              <a:rPr lang="sr-Cyrl-CS" sz="2400"/>
              <a:t>ју </a:t>
            </a:r>
            <a:r>
              <a:rPr lang="it-IT" sz="2400"/>
              <a:t>просечне вредности њихових рангова</a:t>
            </a:r>
            <a:endParaRPr lang="sr-Cyrl-CS" sz="2400"/>
          </a:p>
          <a:p>
            <a:r>
              <a:rPr lang="sr-Cyrl-CS" sz="2400"/>
              <a:t>Сабирамо </a:t>
            </a:r>
            <a:r>
              <a:rPr lang="it-IT" sz="2400"/>
              <a:t>рангове позитивних разлика, 67, и рангове негативних разлика, 11</a:t>
            </a:r>
            <a:endParaRPr lang="sr-Cyrl-CS" sz="2400"/>
          </a:p>
          <a:p>
            <a:r>
              <a:rPr lang="it-IT" sz="2400"/>
              <a:t>Да је нулта хипотеза тачна и да нема разлике, збир рангова за позитивне и негативне разлике </a:t>
            </a:r>
            <a:r>
              <a:rPr lang="sr-Cyrl-CS" sz="2400"/>
              <a:t>би био</a:t>
            </a:r>
            <a:r>
              <a:rPr lang="it-IT" sz="2400"/>
              <a:t> отприлике исти, једнак 39</a:t>
            </a:r>
            <a:endParaRPr lang="sr-Cyrl-CS" sz="2400"/>
          </a:p>
          <a:p>
            <a:r>
              <a:rPr lang="it-IT" sz="2400"/>
              <a:t>Тест статистика је мања од </a:t>
            </a:r>
            <a:r>
              <a:rPr lang="sr-Cyrl-CS" sz="2400"/>
              <a:t>ове две суме</a:t>
            </a:r>
            <a:r>
              <a:rPr lang="it-IT" sz="2400"/>
              <a:t>, </a:t>
            </a:r>
            <a:r>
              <a:rPr lang="sr-Latn-CS" sz="2400" i="1"/>
              <a:t>T</a:t>
            </a:r>
            <a:endParaRPr lang="sr-Cyrl-CS" sz="2400" i="1"/>
          </a:p>
          <a:p>
            <a:pPr lvl="1"/>
            <a:r>
              <a:rPr lang="sr-Cyrl-CS" sz="2000"/>
              <a:t>ш</a:t>
            </a:r>
            <a:r>
              <a:rPr lang="it-IT" sz="2000"/>
              <a:t>то је </a:t>
            </a:r>
            <a:r>
              <a:rPr lang="sr-Latn-CS" sz="2000" i="1"/>
              <a:t>T</a:t>
            </a:r>
            <a:r>
              <a:rPr lang="it-IT" sz="2000"/>
              <a:t> мање, то је нижа вероватноћа да подаци настану случајно</a:t>
            </a:r>
            <a:endParaRPr lang="sr-Latn-CS" sz="2000"/>
          </a:p>
        </p:txBody>
      </p:sp>
    </p:spTree>
  </p:cSld>
  <p:clrMapOvr>
    <a:masterClrMapping/>
  </p:clrMapOvr>
  <p:transition advTm="46519"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BC-CC54-4A7E-BE46-E9C6C41D3B83}" type="slidenum">
              <a:rPr lang="en-US"/>
              <a:pPr/>
              <a:t>136</a:t>
            </a:fld>
            <a:endParaRPr lang="en-US"/>
          </a:p>
        </p:txBody>
      </p:sp>
      <p:sp>
        <p:nvSpPr>
          <p:cNvPr id="676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600"/>
              <a:t>Двостране 5% и 1% тачке за </a:t>
            </a:r>
            <a:r>
              <a:rPr lang="sr-Cyrl-CS" sz="2600"/>
              <a:t>расподелу </a:t>
            </a:r>
            <a:r>
              <a:rPr lang="it-IT" sz="2600" i="1"/>
              <a:t>Т</a:t>
            </a:r>
            <a:r>
              <a:rPr lang="it-IT" sz="2600"/>
              <a:t> (ниже вредности) у </a:t>
            </a:r>
            <a:r>
              <a:rPr lang="sr-Latn-CS" sz="2600"/>
              <a:t>Wilcoxon</a:t>
            </a:r>
            <a:r>
              <a:rPr lang="sr-Cyrl-CS" sz="2600"/>
              <a:t>-ово</a:t>
            </a:r>
            <a:r>
              <a:rPr lang="it-IT" sz="2600"/>
              <a:t>м тесту једног узорка</a:t>
            </a:r>
            <a:r>
              <a:rPr lang="sr-Latn-CS" sz="2600"/>
              <a:t> </a:t>
            </a:r>
          </a:p>
        </p:txBody>
      </p:sp>
      <p:graphicFrame>
        <p:nvGraphicFramePr>
          <p:cNvPr id="67686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49488" y="1371600"/>
          <a:ext cx="4876800" cy="500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867" name="Document" r:id="rId3" imgW="6067931" imgH="6224858" progId="Word.Document.8">
                  <p:embed/>
                </p:oleObj>
              </mc:Choice>
              <mc:Fallback>
                <p:oleObj name="Document" r:id="rId3" imgW="6067931" imgH="6224858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3291"/>
                      <a:stretch>
                        <a:fillRect/>
                      </a:stretch>
                    </p:blipFill>
                    <p:spPr bwMode="auto">
                      <a:xfrm>
                        <a:off x="2249488" y="1371600"/>
                        <a:ext cx="4876800" cy="5003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A086A-5588-4EB8-BC30-D620534C4262}" type="slidenum">
              <a:rPr lang="en-US"/>
              <a:pPr/>
              <a:t>137</a:t>
            </a:fld>
            <a:endParaRPr lang="en-US"/>
          </a:p>
        </p:txBody>
      </p:sp>
      <p:sp>
        <p:nvSpPr>
          <p:cNvPr id="67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67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it-IT" sz="2000" i="1"/>
              <a:t>Т</a:t>
            </a:r>
            <a:r>
              <a:rPr lang="it-IT" sz="2000"/>
              <a:t> = 11, тако да подаци нису у складу са нултом хипотезом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sr-Cyrl-CS" sz="1800"/>
              <a:t>п</a:t>
            </a:r>
            <a:r>
              <a:rPr lang="it-IT" sz="1800"/>
              <a:t>одаци подржавају гледиште да постоји реална тенденција за пацијенте да имају мање напада, док су на активном лечењу</a:t>
            </a:r>
          </a:p>
          <a:p>
            <a:pPr>
              <a:lnSpc>
                <a:spcPct val="95000"/>
              </a:lnSpc>
            </a:pPr>
            <a:r>
              <a:rPr lang="sr-Cyrl-CS" sz="2000"/>
              <a:t>Из претходне табеле м</a:t>
            </a:r>
            <a:r>
              <a:rPr lang="it-IT" sz="2000"/>
              <a:t>ожемо видети да вероватноћа да </a:t>
            </a:r>
            <a:r>
              <a:rPr lang="sr-Cyrl-CS" sz="2000"/>
              <a:t>је </a:t>
            </a:r>
            <a:r>
              <a:rPr lang="it-IT" sz="2000" i="1"/>
              <a:t>Т</a:t>
            </a:r>
            <a:r>
              <a:rPr lang="it-IT" sz="2000"/>
              <a:t> ≤ 11 </a:t>
            </a:r>
            <a:r>
              <a:rPr lang="sr-Cyrl-CS" sz="2000"/>
              <a:t>лежи </a:t>
            </a:r>
            <a:r>
              <a:rPr lang="it-IT" sz="2000"/>
              <a:t>између 0.05 и 0.01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it-IT" sz="2000"/>
              <a:t>Oво је већа вероватноћа од оне која је дата тестом знака, која је била 0.006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it-IT" sz="1800"/>
              <a:t>очекивали </a:t>
            </a:r>
            <a:r>
              <a:rPr lang="sr-Cyrl-CS" sz="1800"/>
              <a:t>би </a:t>
            </a:r>
            <a:r>
              <a:rPr lang="it-IT" sz="1800"/>
              <a:t>већу </a:t>
            </a:r>
            <a:r>
              <a:rPr lang="sr-Cyrl-CS" sz="1800"/>
              <a:t>снагу</a:t>
            </a:r>
            <a:r>
              <a:rPr lang="it-IT" sz="1800"/>
              <a:t>, а тиме и ниже вероватноће када је нулта хипотеза лажна, када користимо више информација</a:t>
            </a:r>
            <a:endParaRPr lang="sr-Cyrl-CS" sz="1800"/>
          </a:p>
          <a:p>
            <a:pPr>
              <a:lnSpc>
                <a:spcPct val="95000"/>
              </a:lnSpc>
            </a:pPr>
            <a:r>
              <a:rPr lang="sr-Cyrl-CS" sz="2000"/>
              <a:t>В</a:t>
            </a:r>
            <a:r>
              <a:rPr lang="it-IT" sz="2000"/>
              <a:t>ећа вероватноћа одражава чињеницу да је једина негативна разлика, -25, велика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Cyrl-CS" sz="2000"/>
              <a:t>О</a:t>
            </a:r>
            <a:r>
              <a:rPr lang="it-IT" sz="2000"/>
              <a:t>вај појединац имао велики број напада у оба лечења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it-IT" sz="1800"/>
              <a:t>чини се могућим да он можда припада различитој популацији од других једанаест</a:t>
            </a:r>
            <a:endParaRPr lang="sr-Latn-CS" sz="1800"/>
          </a:p>
        </p:txBody>
      </p:sp>
    </p:spTree>
  </p:cSld>
  <p:clrMapOvr>
    <a:masterClrMapping/>
  </p:clrMapOvr>
  <p:transition advTm="46519"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961FF-F08D-4125-A806-865F0D2E8192}" type="slidenum">
              <a:rPr lang="en-US"/>
              <a:pPr/>
              <a:t>138</a:t>
            </a:fld>
            <a:endParaRPr lang="en-US"/>
          </a:p>
        </p:txBody>
      </p:sp>
      <p:sp>
        <p:nvSpPr>
          <p:cNvPr id="68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68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400"/>
              <a:t>Као и </a:t>
            </a:r>
            <a:r>
              <a:rPr lang="sr-Cyrl-CS" sz="2400"/>
              <a:t>табела д</a:t>
            </a:r>
            <a:r>
              <a:rPr lang="sv-SE" sz="2400"/>
              <a:t>востран</a:t>
            </a:r>
            <a:r>
              <a:rPr lang="sr-Cyrl-CS" sz="2400"/>
              <a:t>их</a:t>
            </a:r>
            <a:r>
              <a:rPr lang="sv-SE" sz="2400"/>
              <a:t> 5% тач</a:t>
            </a:r>
            <a:r>
              <a:rPr lang="sr-Cyrl-CS" sz="2400"/>
              <a:t>а</a:t>
            </a:r>
            <a:r>
              <a:rPr lang="sv-SE" sz="2400"/>
              <a:t>к</a:t>
            </a:r>
            <a:r>
              <a:rPr lang="sr-Cyrl-CS" sz="2400"/>
              <a:t>а</a:t>
            </a:r>
            <a:r>
              <a:rPr lang="sv-SE" sz="2400"/>
              <a:t> </a:t>
            </a:r>
            <a:r>
              <a:rPr lang="sr-Cyrl-CS" sz="2400"/>
              <a:t>у </a:t>
            </a:r>
            <a:r>
              <a:rPr lang="sr-Latn-CS" sz="2400"/>
              <a:t>Мann-Whitney </a:t>
            </a:r>
            <a:r>
              <a:rPr lang="sr-Latn-CS" sz="2400" i="1"/>
              <a:t>U</a:t>
            </a:r>
            <a:r>
              <a:rPr lang="sr-Latn-CS" sz="2400"/>
              <a:t> </a:t>
            </a:r>
            <a:r>
              <a:rPr lang="sr-Cyrl-CS" sz="2400"/>
              <a:t>тесту</a:t>
            </a:r>
            <a:r>
              <a:rPr lang="it-IT" sz="2400"/>
              <a:t>, табела </a:t>
            </a:r>
            <a:r>
              <a:rPr lang="sr-Cyrl-CS" sz="2400"/>
              <a:t>д</a:t>
            </a:r>
            <a:r>
              <a:rPr lang="ru-RU" sz="2400"/>
              <a:t>востраних 5% и 1% тачака за расподелу Т у Wilcoxon-овом тесту једног узорка</a:t>
            </a:r>
          </a:p>
          <a:p>
            <a:pPr lvl="1"/>
            <a:r>
              <a:rPr lang="it-IT" sz="2000"/>
              <a:t>се заснива на претпоставци да се разлике у потпуности могу </a:t>
            </a:r>
            <a:r>
              <a:rPr lang="sr-Cyrl-CS" sz="2000"/>
              <a:t>рангирати </a:t>
            </a:r>
            <a:r>
              <a:rPr lang="it-IT" sz="2000"/>
              <a:t>и да нема веза</a:t>
            </a:r>
            <a:endParaRPr lang="sr-Cyrl-CS" sz="2000"/>
          </a:p>
          <a:p>
            <a:r>
              <a:rPr lang="sr-Cyrl-CS" sz="2400"/>
              <a:t>В</a:t>
            </a:r>
            <a:r>
              <a:rPr lang="it-IT" sz="2400"/>
              <a:t>ез</a:t>
            </a:r>
            <a:r>
              <a:rPr lang="sr-Cyrl-CS" sz="2400"/>
              <a:t>е се могу појавити </a:t>
            </a:r>
            <a:r>
              <a:rPr lang="it-IT" sz="2400"/>
              <a:t>на два начина</a:t>
            </a:r>
            <a:endParaRPr lang="sr-Cyrl-CS" sz="2400"/>
          </a:p>
          <a:p>
            <a:pPr lvl="1"/>
            <a:r>
              <a:rPr lang="sr-Cyrl-CS" sz="2000"/>
              <a:t>п</a:t>
            </a:r>
            <a:r>
              <a:rPr lang="it-IT" sz="2000"/>
              <a:t>рво, веза се може јавити у смислу рангирања.</a:t>
            </a:r>
            <a:endParaRPr lang="sr-Cyrl-CS" sz="2000"/>
          </a:p>
          <a:p>
            <a:pPr lvl="1"/>
            <a:r>
              <a:rPr lang="sr-Cyrl-CS" sz="2000"/>
              <a:t>у</a:t>
            </a:r>
            <a:r>
              <a:rPr lang="it-IT" sz="2000"/>
              <a:t> примеру смо имали две разлике од +2 и три од +7</a:t>
            </a:r>
            <a:endParaRPr lang="sr-Cyrl-CS" sz="2000"/>
          </a:p>
          <a:p>
            <a:pPr lvl="1"/>
            <a:r>
              <a:rPr lang="it-IT" sz="2000"/>
              <a:t>Oне су биле једнако рангиране: 1.5 и 1.5</a:t>
            </a:r>
            <a:r>
              <a:rPr lang="sr-Cyrl-CS" sz="2000"/>
              <a:t>, </a:t>
            </a:r>
            <a:r>
              <a:rPr lang="it-IT" sz="2000"/>
              <a:t>и 6, 6 и 6</a:t>
            </a:r>
            <a:endParaRPr lang="sr-Cyrl-CS" sz="2000"/>
          </a:p>
          <a:p>
            <a:pPr lvl="1"/>
            <a:r>
              <a:rPr lang="sr-Cyrl-CS" sz="2000"/>
              <a:t>к</a:t>
            </a:r>
            <a:r>
              <a:rPr lang="it-IT" sz="2000"/>
              <a:t>ада су везе присутне између негативних и позитивних разлика, </a:t>
            </a:r>
            <a:r>
              <a:rPr lang="sr-Cyrl-CS" sz="2000"/>
              <a:t>т</a:t>
            </a:r>
            <a:r>
              <a:rPr lang="it-IT" sz="2000"/>
              <a:t>абела </a:t>
            </a:r>
            <a:r>
              <a:rPr lang="sr-Cyrl-CS" sz="2000"/>
              <a:t>д</a:t>
            </a:r>
            <a:r>
              <a:rPr lang="ru-RU" sz="2000"/>
              <a:t>востраних 5% и 1% тачака за расподелу Т у Wilcoxon-овом тесту</a:t>
            </a:r>
            <a:r>
              <a:rPr lang="it-IT" sz="2000"/>
              <a:t> само </a:t>
            </a:r>
            <a:r>
              <a:rPr lang="sr-Cyrl-CS" sz="2000"/>
              <a:t>апроксимира </a:t>
            </a:r>
            <a:r>
              <a:rPr lang="it-IT" sz="2000"/>
              <a:t>расподел</a:t>
            </a:r>
            <a:r>
              <a:rPr lang="sr-Cyrl-CS" sz="2000"/>
              <a:t>у</a:t>
            </a:r>
            <a:r>
              <a:rPr lang="sr-Cyrl-CS" sz="2000" i="1"/>
              <a:t> </a:t>
            </a:r>
            <a:r>
              <a:rPr lang="it-IT" sz="2000" i="1"/>
              <a:t>Т</a:t>
            </a:r>
            <a:endParaRPr lang="sr-Latn-CS" sz="2000"/>
          </a:p>
        </p:txBody>
      </p:sp>
    </p:spTree>
  </p:cSld>
  <p:clrMapOvr>
    <a:masterClrMapping/>
  </p:clrMapOvr>
  <p:transition advTm="46519"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09B55-7B60-4117-8345-9D1ADC0163F3}" type="slidenum">
              <a:rPr lang="en-US"/>
              <a:pPr/>
              <a:t>139</a:t>
            </a:fld>
            <a:endParaRPr lang="en-US"/>
          </a:p>
        </p:txBody>
      </p:sp>
      <p:sp>
        <p:nvSpPr>
          <p:cNvPr id="68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68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/>
              <a:t>Како </a:t>
            </a:r>
            <a:r>
              <a:rPr lang="it-IT" i="1"/>
              <a:t>n</a:t>
            </a:r>
            <a:r>
              <a:rPr lang="it-IT"/>
              <a:t> </a:t>
            </a:r>
            <a:r>
              <a:rPr lang="sr-Cyrl-CS"/>
              <a:t>расте</a:t>
            </a:r>
            <a:r>
              <a:rPr lang="it-IT"/>
              <a:t>, </a:t>
            </a:r>
            <a:r>
              <a:rPr lang="sr-Cyrl-CS"/>
              <a:t>расподела </a:t>
            </a:r>
            <a:r>
              <a:rPr lang="sr-Cyrl-CS" i="1"/>
              <a:t>Т</a:t>
            </a:r>
            <a:r>
              <a:rPr lang="sr-Cyrl-CS"/>
              <a:t> по нултој хипотези тежи Нормалној расподели</a:t>
            </a:r>
            <a:r>
              <a:rPr lang="it-IT"/>
              <a:t>, 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Cyrl-CS"/>
              <a:t>то чини и расподела из </a:t>
            </a:r>
            <a:r>
              <a:rPr lang="sr-Latn-CS"/>
              <a:t>Мann-Whitney </a:t>
            </a:r>
            <a:r>
              <a:rPr lang="sr-Latn-CS" i="1"/>
              <a:t>U</a:t>
            </a:r>
            <a:r>
              <a:rPr lang="sr-Latn-CS"/>
              <a:t> </a:t>
            </a:r>
            <a:r>
              <a:rPr lang="sr-Cyrl-CS"/>
              <a:t>статистике</a:t>
            </a:r>
          </a:p>
          <a:p>
            <a:pPr>
              <a:lnSpc>
                <a:spcPct val="90000"/>
              </a:lnSpc>
            </a:pPr>
            <a:r>
              <a:rPr lang="en-GB"/>
              <a:t>Збир свих рангова</a:t>
            </a:r>
            <a:r>
              <a:rPr lang="it-IT"/>
              <a:t>, </a:t>
            </a:r>
            <a:r>
              <a:rPr lang="en-GB"/>
              <a:t>независно од знака</a:t>
            </a:r>
            <a:r>
              <a:rPr lang="it-IT"/>
              <a:t>, </a:t>
            </a:r>
            <a:r>
              <a:rPr lang="en-GB"/>
              <a:t>је </a:t>
            </a:r>
            <a:r>
              <a:rPr lang="it-IT"/>
              <a:t> 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en-GB"/>
              <a:t>очекивана вредност </a:t>
            </a:r>
            <a:r>
              <a:rPr lang="en-GB" i="1"/>
              <a:t>Т</a:t>
            </a:r>
            <a:r>
              <a:rPr lang="en-GB"/>
              <a:t> по нултој хипотези је </a:t>
            </a:r>
            <a:endParaRPr lang="sr-Cyrl-CS"/>
          </a:p>
          <a:p>
            <a:pPr lvl="1">
              <a:lnSpc>
                <a:spcPct val="90000"/>
              </a:lnSpc>
              <a:buFontTx/>
              <a:buNone/>
            </a:pPr>
            <a:r>
              <a:rPr lang="sr-Cyrl-CS"/>
              <a:t>                 </a:t>
            </a:r>
          </a:p>
          <a:p>
            <a:pPr lvl="1">
              <a:lnSpc>
                <a:spcPct val="90000"/>
              </a:lnSpc>
            </a:pPr>
            <a:r>
              <a:rPr lang="en-GB"/>
              <a:t>пошто би две суме требало да буду једнаке</a:t>
            </a:r>
            <a:r>
              <a:rPr lang="sr-Latn-CS"/>
              <a:t> </a:t>
            </a:r>
          </a:p>
        </p:txBody>
      </p:sp>
      <p:sp>
        <p:nvSpPr>
          <p:cNvPr id="6830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83012" name="Object 4"/>
          <p:cNvGraphicFramePr>
            <a:graphicFrameLocks noChangeAspect="1"/>
          </p:cNvGraphicFramePr>
          <p:nvPr/>
        </p:nvGraphicFramePr>
        <p:xfrm>
          <a:off x="1289050" y="3848100"/>
          <a:ext cx="1614488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012" name="Equation" r:id="rId3" imgW="634725" imgH="190417" progId="Equation.3">
                  <p:embed/>
                </p:oleObj>
              </mc:Choice>
              <mc:Fallback>
                <p:oleObj name="Equation" r:id="rId3" imgW="634725" imgH="190417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9050" y="3848100"/>
                        <a:ext cx="1614488" cy="481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301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83017" name="Rectangle 9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83016" name="Object 8"/>
          <p:cNvGraphicFramePr>
            <a:graphicFrameLocks noChangeAspect="1"/>
          </p:cNvGraphicFramePr>
          <p:nvPr/>
        </p:nvGraphicFramePr>
        <p:xfrm>
          <a:off x="1281113" y="4745038"/>
          <a:ext cx="164782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016" name="Equation" r:id="rId5" imgW="634725" imgH="190417" progId="Equation.3">
                  <p:embed/>
                </p:oleObj>
              </mc:Choice>
              <mc:Fallback>
                <p:oleObj name="Equation" r:id="rId5" imgW="634725" imgH="190417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1113" y="4745038"/>
                        <a:ext cx="1647825" cy="49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Корелација у односу на каузалност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/>
              <a:t>К</a:t>
            </a:r>
            <a:r>
              <a:rPr lang="en-GB"/>
              <a:t>орелација је показатељ да постоји веза између две променљиве</a:t>
            </a:r>
            <a:endParaRPr lang="sr-Cyrl-RS"/>
          </a:p>
          <a:p>
            <a:pPr lvl="1"/>
            <a:r>
              <a:rPr lang="sr-Cyrl-RS"/>
              <a:t>о</a:t>
            </a:r>
            <a:r>
              <a:rPr lang="en-GB"/>
              <a:t>на не показује да једна променљива проузрокује ону другу</a:t>
            </a:r>
            <a:endParaRPr lang="sr-Cyrl-RS"/>
          </a:p>
          <a:p>
            <a:pPr lvl="1"/>
            <a:r>
              <a:rPr lang="sr-Cyrl-RS"/>
              <a:t>м</a:t>
            </a:r>
            <a:r>
              <a:rPr lang="en-GB"/>
              <a:t>огућност да трећа променљива проузрокује обе опсервиране променљиве никад не треба губити из вида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ECD7-7FBA-4A90-AF78-508DD841E065}" type="slidenum">
              <a:rPr lang="en-US"/>
              <a:pPr/>
              <a:t>140</a:t>
            </a:fld>
            <a:endParaRPr lang="en-US"/>
          </a:p>
        </p:txBody>
      </p:sp>
      <p:sp>
        <p:nvSpPr>
          <p:cNvPr id="68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68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3000"/>
              <a:t>Ако је нулта хипотеза тачна</a:t>
            </a:r>
            <a:r>
              <a:rPr lang="it-IT" sz="3000"/>
              <a:t>, </a:t>
            </a:r>
            <a:r>
              <a:rPr lang="en-GB" sz="3000"/>
              <a:t>стандардно </a:t>
            </a:r>
            <a:r>
              <a:rPr lang="sr-Cyrl-CS" sz="3000"/>
              <a:t>одступање </a:t>
            </a:r>
            <a:r>
              <a:rPr lang="en-GB" sz="3000"/>
              <a:t>од </a:t>
            </a:r>
            <a:r>
              <a:rPr lang="en-GB" sz="3000" i="1"/>
              <a:t>Т</a:t>
            </a:r>
            <a:r>
              <a:rPr lang="en-GB" sz="3000"/>
              <a:t> је</a:t>
            </a:r>
            <a:endParaRPr lang="sr-Cyrl-CS" sz="3000"/>
          </a:p>
          <a:p>
            <a:endParaRPr lang="sr-Cyrl-CS" sz="3000"/>
          </a:p>
          <a:p>
            <a:endParaRPr lang="sr-Cyrl-CS" sz="3000"/>
          </a:p>
          <a:p>
            <a:r>
              <a:rPr lang="en-GB" sz="3000"/>
              <a:t>где </a:t>
            </a:r>
            <a:r>
              <a:rPr lang="it-IT" sz="3000"/>
              <a:t>r</a:t>
            </a:r>
            <a:r>
              <a:rPr lang="it-IT" sz="3000" baseline="-25000"/>
              <a:t>i</a:t>
            </a:r>
            <a:r>
              <a:rPr lang="it-IT" sz="3000"/>
              <a:t> </a:t>
            </a:r>
            <a:r>
              <a:rPr lang="en-GB" sz="3000"/>
              <a:t>је ранг </a:t>
            </a:r>
            <a:r>
              <a:rPr lang="it-IT" sz="3000"/>
              <a:t>i-</a:t>
            </a:r>
            <a:r>
              <a:rPr lang="en-GB" sz="3000"/>
              <a:t>т</a:t>
            </a:r>
            <a:r>
              <a:rPr lang="it-IT" sz="3000"/>
              <a:t>e </a:t>
            </a:r>
            <a:r>
              <a:rPr lang="en-GB" sz="3000"/>
              <a:t>разлике</a:t>
            </a:r>
            <a:r>
              <a:rPr lang="it-IT" sz="3000"/>
              <a:t> </a:t>
            </a:r>
            <a:endParaRPr lang="sr-Latn-CS" sz="3000"/>
          </a:p>
        </p:txBody>
      </p:sp>
      <p:sp>
        <p:nvSpPr>
          <p:cNvPr id="685062" name="Rectangle 6"/>
          <p:cNvSpPr>
            <a:spLocks noChangeArrowheads="1"/>
          </p:cNvSpPr>
          <p:nvPr/>
        </p:nvSpPr>
        <p:spPr bwMode="auto">
          <a:xfrm>
            <a:off x="0" y="3281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85061" name="Object 5"/>
          <p:cNvGraphicFramePr>
            <a:graphicFrameLocks noChangeAspect="1"/>
          </p:cNvGraphicFramePr>
          <p:nvPr/>
        </p:nvGraphicFramePr>
        <p:xfrm>
          <a:off x="1073150" y="2720975"/>
          <a:ext cx="1687513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5061" name="Equation" r:id="rId3" imgW="609336" imgH="291973" progId="Equation.3">
                  <p:embed/>
                </p:oleObj>
              </mc:Choice>
              <mc:Fallback>
                <p:oleObj name="Equation" r:id="rId3" imgW="609336" imgH="291973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2720975"/>
                        <a:ext cx="1687513" cy="817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5064" name="Rectangle 8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85063" name="Object 7"/>
          <p:cNvGraphicFramePr>
            <a:graphicFrameLocks noChangeAspect="1"/>
          </p:cNvGraphicFramePr>
          <p:nvPr/>
        </p:nvGraphicFramePr>
        <p:xfrm>
          <a:off x="5341938" y="3551238"/>
          <a:ext cx="33972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5063" name="Equation" r:id="rId5" imgW="1269449" imgH="241195" progId="Equation.3">
                  <p:embed/>
                </p:oleObj>
              </mc:Choice>
              <mc:Fallback>
                <p:oleObj name="Equation" r:id="rId5" imgW="1269449" imgH="241195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1938" y="3551238"/>
                        <a:ext cx="3397250" cy="638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5066" name="Rectangle 10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85065" name="Object 9"/>
          <p:cNvGraphicFramePr>
            <a:graphicFrameLocks noChangeAspect="1"/>
          </p:cNvGraphicFramePr>
          <p:nvPr/>
        </p:nvGraphicFramePr>
        <p:xfrm>
          <a:off x="242888" y="4487863"/>
          <a:ext cx="2919412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5065" name="Equation" r:id="rId7" imgW="1155700" imgH="711200" progId="Equation.3">
                  <p:embed/>
                </p:oleObj>
              </mc:Choice>
              <mc:Fallback>
                <p:oleObj name="Equation" r:id="rId7" imgW="1155700" imgH="7112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8" y="4487863"/>
                        <a:ext cx="2919412" cy="180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5072" name="Rectangle 16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85071" name="Object 15"/>
          <p:cNvGraphicFramePr>
            <a:graphicFrameLocks noChangeAspect="1"/>
          </p:cNvGraphicFramePr>
          <p:nvPr/>
        </p:nvGraphicFramePr>
        <p:xfrm>
          <a:off x="3152775" y="4586288"/>
          <a:ext cx="5991225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5071" name="Equation" r:id="rId9" imgW="2654300" imgH="711200" progId="Equation.3">
                  <p:embed/>
                </p:oleObj>
              </mc:Choice>
              <mc:Fallback>
                <p:oleObj name="Equation" r:id="rId9" imgW="2654300" imgH="7112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2775" y="4586288"/>
                        <a:ext cx="5991225" cy="1609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8799-3A3B-4261-9304-235DDB18F7A7}" type="slidenum">
              <a:rPr lang="en-US"/>
              <a:pPr/>
              <a:t>141</a:t>
            </a:fld>
            <a:endParaRPr lang="en-US"/>
          </a:p>
        </p:txBody>
      </p:sp>
      <p:sp>
        <p:nvSpPr>
          <p:cNvPr id="91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Процентне тачке Нормалне расподеле </a:t>
            </a:r>
          </a:p>
        </p:txBody>
      </p:sp>
      <p:graphicFrame>
        <p:nvGraphicFramePr>
          <p:cNvPr id="91545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407025" y="1385888"/>
          <a:ext cx="3370263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5459" name="Document" r:id="rId3" imgW="6067931" imgH="5241739" progId="Word.Document.8">
                  <p:embed/>
                </p:oleObj>
              </mc:Choice>
              <mc:Fallback>
                <p:oleObj name="Document" r:id="rId3" imgW="6067931" imgH="5241739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0627" r="21526" b="3023"/>
                      <a:stretch>
                        <a:fillRect/>
                      </a:stretch>
                    </p:blipFill>
                    <p:spPr bwMode="auto">
                      <a:xfrm>
                        <a:off x="5407025" y="1385888"/>
                        <a:ext cx="3370263" cy="502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5460" name="Rectangle 4"/>
          <p:cNvSpPr>
            <a:spLocks noChangeArrowheads="1"/>
          </p:cNvSpPr>
          <p:nvPr/>
        </p:nvSpPr>
        <p:spPr bwMode="auto">
          <a:xfrm>
            <a:off x="390525" y="2884488"/>
            <a:ext cx="48720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r-Cyrl-CS"/>
              <a:t>О</a:t>
            </a:r>
            <a:r>
              <a:rPr lang="en-GB"/>
              <a:t>во даје дв</a:t>
            </a:r>
            <a:r>
              <a:rPr lang="sr-Cyrl-CS"/>
              <a:t>о-страну </a:t>
            </a:r>
            <a:r>
              <a:rPr lang="en-GB"/>
              <a:t>вероватноћу </a:t>
            </a:r>
            <a:r>
              <a:rPr lang="sr-Cyrl-CS"/>
              <a:t>од</a:t>
            </a:r>
            <a:r>
              <a:rPr lang="it-IT"/>
              <a:t> 0.028</a:t>
            </a:r>
            <a:r>
              <a:rPr lang="sr-Cyrl-CS"/>
              <a:t>,</a:t>
            </a:r>
          </a:p>
          <a:p>
            <a:r>
              <a:rPr lang="en-GB"/>
              <a:t>сличну оној добијеној из табеле </a:t>
            </a:r>
            <a:r>
              <a:rPr lang="sr-Cyrl-CS"/>
              <a:t>д</a:t>
            </a:r>
            <a:r>
              <a:rPr lang="ru-RU"/>
              <a:t>востраних 5% и 1% тачака за расподелу Т у Wilcoxon-овом тесту једног узорка</a:t>
            </a:r>
          </a:p>
        </p:txBody>
      </p:sp>
    </p:spTree>
  </p:cSld>
  <p:clrMapOvr>
    <a:masterClrMapping/>
  </p:clrMapOvr>
  <p:transition advTm="46519"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83EA2-A951-44D2-AF6C-AECBC176AB6F}" type="slidenum">
              <a:rPr lang="en-US"/>
              <a:pPr/>
              <a:t>142</a:t>
            </a:fld>
            <a:endParaRPr lang="en-US"/>
          </a:p>
        </p:txBody>
      </p:sp>
      <p:sp>
        <p:nvSpPr>
          <p:cNvPr id="68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68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Ако су разлике Нормално расподељене</a:t>
            </a:r>
            <a:r>
              <a:rPr lang="it-IT" sz="2800"/>
              <a:t>, </a:t>
            </a:r>
            <a:r>
              <a:rPr lang="sr-Latn-CS" sz="2800" i="1"/>
              <a:t>t</a:t>
            </a:r>
            <a:r>
              <a:rPr lang="sr-Latn-CS" sz="2800"/>
              <a:t> </a:t>
            </a:r>
            <a:r>
              <a:rPr lang="en-GB" sz="2800"/>
              <a:t>тест је најмоћнији тест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Latn-CS" sz="2800"/>
              <a:t>Wilcoxon-</a:t>
            </a:r>
            <a:r>
              <a:rPr lang="en-GB" sz="2800"/>
              <a:t>ов тест је готово исто толико моћан</a:t>
            </a:r>
            <a:r>
              <a:rPr lang="it-IT" sz="2800"/>
              <a:t>, </a:t>
            </a:r>
            <a:r>
              <a:rPr lang="en-GB" sz="2800"/>
              <a:t>и у пракси разлика није велика</a:t>
            </a:r>
            <a:r>
              <a:rPr lang="it-IT" sz="2800"/>
              <a:t>, </a:t>
            </a:r>
            <a:r>
              <a:rPr lang="en-GB" sz="2800"/>
              <a:t>осим за мале узорке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Као и </a:t>
            </a:r>
            <a:r>
              <a:rPr lang="sr-Latn-CS" sz="2800"/>
              <a:t>Мann-Whitney </a:t>
            </a:r>
            <a:r>
              <a:rPr lang="sr-Latn-CS" sz="2800" i="1"/>
              <a:t>U</a:t>
            </a:r>
            <a:r>
              <a:rPr lang="sr-Latn-CS" sz="2800"/>
              <a:t> </a:t>
            </a:r>
            <a:r>
              <a:rPr lang="en-GB" sz="2800"/>
              <a:t>тест</a:t>
            </a:r>
            <a:r>
              <a:rPr lang="it-IT" sz="2800"/>
              <a:t>, </a:t>
            </a:r>
            <a:r>
              <a:rPr lang="sr-Latn-CS" sz="2800"/>
              <a:t>Wilcoxon-</a:t>
            </a:r>
            <a:r>
              <a:rPr lang="en-GB" sz="2800"/>
              <a:t>ов </a:t>
            </a:r>
            <a:r>
              <a:rPr lang="sr-Cyrl-CS" sz="2800"/>
              <a:t>тест </a:t>
            </a:r>
            <a:r>
              <a:rPr lang="en-GB" sz="2800"/>
              <a:t>је бескористан за веома мале узорке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Т</a:t>
            </a:r>
            <a:r>
              <a:rPr lang="en-GB" sz="2800"/>
              <a:t>ест </a:t>
            </a:r>
            <a:r>
              <a:rPr lang="sr-Cyrl-CS" sz="2800"/>
              <a:t>знака </a:t>
            </a:r>
            <a:r>
              <a:rPr lang="en-GB" sz="2800"/>
              <a:t>је по снази сличан </a:t>
            </a:r>
            <a:r>
              <a:rPr lang="sr-Latn-CS" sz="2800"/>
              <a:t>Wilcoxon-</a:t>
            </a:r>
            <a:r>
              <a:rPr lang="en-GB" sz="2800"/>
              <a:t>ов</a:t>
            </a:r>
            <a:r>
              <a:rPr lang="sr-Cyrl-CS" sz="2800"/>
              <a:t>ом </a:t>
            </a:r>
            <a:r>
              <a:rPr lang="en-GB" sz="2800"/>
              <a:t>за веома мале узорке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Како </a:t>
            </a:r>
            <a:r>
              <a:rPr lang="en-GB" sz="2800"/>
              <a:t>се величина узорка повећава </a:t>
            </a:r>
            <a:r>
              <a:rPr lang="sr-Latn-CS" sz="2800"/>
              <a:t>Wilcoxon-</a:t>
            </a:r>
            <a:r>
              <a:rPr lang="en-GB" sz="2800"/>
              <a:t>ов тест постаје много јачи</a:t>
            </a:r>
            <a:endParaRPr lang="sr-Cyrl-CS" sz="2800"/>
          </a:p>
        </p:txBody>
      </p:sp>
    </p:spTree>
  </p:cSld>
  <p:clrMapOvr>
    <a:masterClrMapping/>
  </p:clrMapOvr>
  <p:transition advTm="46519"/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21E5F-1DDC-487E-9D1B-8F2C95047A2E}" type="slidenum">
              <a:rPr lang="en-US"/>
              <a:pPr/>
              <a:t>143</a:t>
            </a:fld>
            <a:endParaRPr lang="en-US"/>
          </a:p>
        </p:txBody>
      </p:sp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М</a:t>
            </a:r>
            <a:r>
              <a:rPr lang="it-IT" sz="3600"/>
              <a:t>ann- </a:t>
            </a:r>
            <a:r>
              <a:rPr lang="sr-Latn-CS" sz="3600"/>
              <a:t>Wilcoxon</a:t>
            </a:r>
            <a:r>
              <a:rPr lang="sr-Cyrl-CS" sz="3600"/>
              <a:t>-ов те</a:t>
            </a:r>
            <a:r>
              <a:rPr lang="en-GB" sz="3600"/>
              <a:t>ст </a:t>
            </a:r>
            <a:r>
              <a:rPr lang="sr-Cyrl-CS" sz="3600"/>
              <a:t>упарених (</a:t>
            </a:r>
            <a:r>
              <a:rPr lang="en-GB" sz="3600"/>
              <a:t>екв</a:t>
            </a:r>
            <a:r>
              <a:rPr lang="sr-Cyrl-CS" sz="3600"/>
              <a:t>и</a:t>
            </a:r>
            <a:r>
              <a:rPr lang="en-GB" sz="3600"/>
              <a:t>валентн</a:t>
            </a:r>
            <a:r>
              <a:rPr lang="sr-Cyrl-CS" sz="3600"/>
              <a:t>и</a:t>
            </a:r>
            <a:r>
              <a:rPr lang="en-GB" sz="3600"/>
              <a:t>х</a:t>
            </a:r>
            <a:r>
              <a:rPr lang="sr-Cyrl-CS" sz="3600"/>
              <a:t>) </a:t>
            </a:r>
            <a:r>
              <a:rPr lang="en-GB" sz="3600"/>
              <a:t>паров</a:t>
            </a:r>
            <a:r>
              <a:rPr lang="sr-Cyrl-CS" sz="3600"/>
              <a:t>а</a:t>
            </a:r>
            <a:endParaRPr lang="sr-Latn-CS" sz="3600"/>
          </a:p>
        </p:txBody>
      </p:sp>
      <p:sp>
        <p:nvSpPr>
          <p:cNvPr id="69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sr-Latn-CS"/>
              <a:t>Wilcoxon-</a:t>
            </a:r>
            <a:r>
              <a:rPr lang="en-GB"/>
              <a:t>ов тест користи </a:t>
            </a:r>
            <a:r>
              <a:rPr lang="sr-Cyrl-CS"/>
              <a:t>величину </a:t>
            </a:r>
            <a:r>
              <a:rPr lang="en-GB"/>
              <a:t>разлика</a:t>
            </a:r>
            <a:endParaRPr lang="sr-Cyrl-CS"/>
          </a:p>
          <a:p>
            <a:pPr lvl="1">
              <a:lnSpc>
                <a:spcPct val="80000"/>
              </a:lnSpc>
            </a:pPr>
            <a:r>
              <a:rPr lang="sr-Cyrl-CS"/>
              <a:t>зато</a:t>
            </a:r>
            <a:r>
              <a:rPr lang="en-GB"/>
              <a:t> захтева податке о интервалима</a:t>
            </a:r>
            <a:endParaRPr lang="sr-Cyrl-CS"/>
          </a:p>
          <a:p>
            <a:pPr>
              <a:lnSpc>
                <a:spcPct val="80000"/>
              </a:lnSpc>
            </a:pPr>
            <a:r>
              <a:rPr lang="sr-Cyrl-CS"/>
              <a:t>Ш</a:t>
            </a:r>
            <a:r>
              <a:rPr lang="en-GB"/>
              <a:t>то се тиче </a:t>
            </a:r>
            <a:r>
              <a:rPr lang="sr-Latn-CS"/>
              <a:t>t </a:t>
            </a:r>
            <a:r>
              <a:rPr lang="en-GB"/>
              <a:t>метода</a:t>
            </a:r>
            <a:r>
              <a:rPr lang="it-IT"/>
              <a:t>, </a:t>
            </a:r>
            <a:r>
              <a:rPr lang="en-GB"/>
              <a:t>добити различите резултате ако</a:t>
            </a:r>
            <a:r>
              <a:rPr lang="it-IT"/>
              <a:t>  </a:t>
            </a:r>
            <a:r>
              <a:rPr lang="en-GB"/>
              <a:t>трансформишемо податке</a:t>
            </a:r>
            <a:endParaRPr lang="sr-Cyrl-CS"/>
          </a:p>
          <a:p>
            <a:pPr>
              <a:lnSpc>
                <a:spcPct val="80000"/>
              </a:lnSpc>
            </a:pPr>
            <a:r>
              <a:rPr lang="en-GB"/>
              <a:t>За заиста </a:t>
            </a:r>
            <a:r>
              <a:rPr lang="sr-Cyrl-CS"/>
              <a:t>редне </a:t>
            </a:r>
            <a:r>
              <a:rPr lang="en-GB"/>
              <a:t>податке треба користити тест знака</a:t>
            </a:r>
            <a:endParaRPr lang="sr-Cyrl-CS"/>
          </a:p>
          <a:p>
            <a:pPr>
              <a:lnSpc>
                <a:spcPct val="80000"/>
              </a:lnSpc>
            </a:pPr>
            <a:r>
              <a:rPr lang="en-GB"/>
              <a:t>Упарени </a:t>
            </a:r>
            <a:r>
              <a:rPr lang="sr-Latn-CS"/>
              <a:t>t </a:t>
            </a:r>
            <a:r>
              <a:rPr lang="en-GB"/>
              <a:t>метод такође даје интервал поверења за разлику</a:t>
            </a:r>
            <a:endParaRPr lang="sr-Latn-CS"/>
          </a:p>
          <a:p>
            <a:pPr>
              <a:lnSpc>
                <a:spcPct val="80000"/>
              </a:lnSpc>
            </a:pPr>
            <a:endParaRPr lang="sr-Latn-CS" sz="2000"/>
          </a:p>
        </p:txBody>
      </p:sp>
    </p:spTree>
  </p:cSld>
  <p:clrMapOvr>
    <a:masterClrMapping/>
  </p:clrMapOvr>
  <p:transition advTm="46519"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DE86F-A180-4CD3-8646-5E3568B7C105}" type="slidenum">
              <a:rPr lang="en-US"/>
              <a:pPr/>
              <a:t>144</a:t>
            </a:fld>
            <a:endParaRPr lang="en-US"/>
          </a:p>
        </p:txBody>
      </p:sp>
      <p:sp>
        <p:nvSpPr>
          <p:cNvPr id="69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Spearman</a:t>
            </a:r>
            <a:r>
              <a:rPr lang="sr-Cyrl-CS" sz="3600"/>
              <a:t>-ов коефицијент корелације ранга</a:t>
            </a:r>
            <a:r>
              <a:rPr lang="it-IT" sz="3600"/>
              <a:t>, </a:t>
            </a:r>
            <a:r>
              <a:rPr lang="en-GB" sz="3600">
                <a:sym typeface="Symbol" pitchFamily="18" charset="2"/>
              </a:rPr>
              <a:t></a:t>
            </a:r>
            <a:r>
              <a:rPr lang="sr-Latn-CS" sz="3600"/>
              <a:t> </a:t>
            </a:r>
          </a:p>
        </p:txBody>
      </p:sp>
      <p:sp>
        <p:nvSpPr>
          <p:cNvPr id="69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/>
              <a:t>Spearman</a:t>
            </a:r>
            <a:r>
              <a:rPr lang="sr-Cyrl-CS"/>
              <a:t>-</a:t>
            </a:r>
            <a:r>
              <a:rPr lang="en-GB"/>
              <a:t>ов приступ је био директан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en-GB"/>
              <a:t>Прво ранг</a:t>
            </a:r>
            <a:r>
              <a:rPr lang="sr-Cyrl-CS"/>
              <a:t>ирамо </a:t>
            </a:r>
            <a:r>
              <a:rPr lang="en-GB"/>
              <a:t>посматрања</a:t>
            </a:r>
            <a:r>
              <a:rPr lang="it-IT"/>
              <a:t>, </a:t>
            </a:r>
            <a:r>
              <a:rPr lang="en-GB"/>
              <a:t>а затим израчуна</a:t>
            </a:r>
            <a:r>
              <a:rPr lang="sr-Cyrl-CS"/>
              <a:t>ва</a:t>
            </a:r>
            <a:r>
              <a:rPr lang="en-GB"/>
              <a:t>мо производ </a:t>
            </a:r>
            <a:r>
              <a:rPr lang="sr-Cyrl-CS"/>
              <a:t>момента </a:t>
            </a:r>
            <a:r>
              <a:rPr lang="en-GB"/>
              <a:t>корелациј</a:t>
            </a:r>
            <a:r>
              <a:rPr lang="sr-Cyrl-CS"/>
              <a:t>е </a:t>
            </a:r>
            <a:r>
              <a:rPr lang="en-GB"/>
              <a:t>рангов</a:t>
            </a:r>
            <a:r>
              <a:rPr lang="sr-Cyrl-CS"/>
              <a:t>а</a:t>
            </a:r>
          </a:p>
          <a:p>
            <a:pPr lvl="1">
              <a:lnSpc>
                <a:spcPct val="90000"/>
              </a:lnSpc>
            </a:pPr>
            <a:r>
              <a:rPr lang="en-GB"/>
              <a:t>пре него за сама посматрања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it-IT"/>
              <a:t>Резулт</a:t>
            </a:r>
            <a:r>
              <a:rPr lang="sr-Cyrl-CS"/>
              <a:t>ујућа </a:t>
            </a:r>
            <a:r>
              <a:rPr lang="it-IT"/>
              <a:t>статистика има расподелу 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it-IT"/>
              <a:t>која не зависи од расподеле оригиналних променљивих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it-IT"/>
              <a:t>Oбично се означава грчким словом </a:t>
            </a:r>
            <a:r>
              <a:rPr lang="sr-Latn-CS">
                <a:sym typeface="Symbol" pitchFamily="18" charset="2"/>
              </a:rPr>
              <a:t></a:t>
            </a:r>
            <a:endParaRPr lang="sr-Latn-CS"/>
          </a:p>
        </p:txBody>
      </p:sp>
    </p:spTree>
  </p:cSld>
  <p:clrMapOvr>
    <a:masterClrMapping/>
  </p:clrMapOvr>
  <p:transition advTm="46519"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DA8D-8272-4B4C-B35A-CCB2A2DCF3E4}" type="slidenum">
              <a:rPr lang="en-US"/>
              <a:pPr/>
              <a:t>145</a:t>
            </a:fld>
            <a:endParaRPr lang="en-US"/>
          </a:p>
        </p:txBody>
      </p:sp>
      <p:sp>
        <p:nvSpPr>
          <p:cNvPr id="69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600"/>
              <a:t>Учесталост Капошијевог саркома и приступ становништва здравственим центрима за сваки регион копнене Танзаније (</a:t>
            </a:r>
            <a:r>
              <a:rPr lang="sr-Latn-CS" sz="2600"/>
              <a:t>Bland </a:t>
            </a:r>
            <a:r>
              <a:rPr lang="sr-Latn-CS" sz="2600" i="1"/>
              <a:t>et al.</a:t>
            </a:r>
            <a:r>
              <a:rPr lang="sr-Latn-CS" sz="2600"/>
              <a:t> </a:t>
            </a:r>
            <a:r>
              <a:rPr lang="it-IT" sz="2600"/>
              <a:t>1977)</a:t>
            </a:r>
            <a:r>
              <a:rPr lang="sr-Latn-CS" sz="2600"/>
              <a:t> </a:t>
            </a:r>
          </a:p>
        </p:txBody>
      </p:sp>
      <p:graphicFrame>
        <p:nvGraphicFramePr>
          <p:cNvPr id="69529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828925" y="1336675"/>
          <a:ext cx="3763963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299" name="Document" r:id="rId3" imgW="5956455" imgH="8078780" progId="Word.Document.8">
                  <p:embed/>
                </p:oleObj>
              </mc:Choice>
              <mc:Fallback>
                <p:oleObj name="Document" r:id="rId3" imgW="5956455" imgH="8078780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925" y="1336675"/>
                        <a:ext cx="3763963" cy="510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3DA1-CC9F-4F82-A321-6D44C4554244}" type="slidenum">
              <a:rPr lang="en-US"/>
              <a:pPr/>
              <a:t>146</a:t>
            </a:fld>
            <a:endParaRPr lang="en-US"/>
          </a:p>
        </p:txBody>
      </p:sp>
      <p:sp>
        <p:nvSpPr>
          <p:cNvPr id="69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200"/>
              <a:t>Учесталост Капошијевог саркома по милиону </a:t>
            </a:r>
            <a:r>
              <a:rPr lang="sr-Cyrl-CS" sz="2200"/>
              <a:t>по </a:t>
            </a:r>
            <a:r>
              <a:rPr lang="it-IT" sz="2200"/>
              <a:t>годи</a:t>
            </a:r>
            <a:r>
              <a:rPr lang="sr-Cyrl-CS" sz="2200"/>
              <a:t>ни </a:t>
            </a:r>
            <a:r>
              <a:rPr lang="it-IT" sz="2200"/>
              <a:t>и проценат популације у опсегу од 10 км од здравственог центра, за 17 подручја копнене Танзаније</a:t>
            </a:r>
            <a:r>
              <a:rPr lang="sr-Latn-CS" sz="2200"/>
              <a:t> </a:t>
            </a:r>
          </a:p>
        </p:txBody>
      </p:sp>
      <p:sp>
        <p:nvSpPr>
          <p:cNvPr id="69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697348" name="Picture 4" descr="Slika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188" y="1344613"/>
            <a:ext cx="6931025" cy="506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20B3C-B8F1-48FD-B299-5EB534B56686}" type="slidenum">
              <a:rPr lang="en-US"/>
              <a:pPr/>
              <a:t>147</a:t>
            </a:fld>
            <a:endParaRPr lang="en-US"/>
          </a:p>
        </p:txBody>
      </p:sp>
      <p:sp>
        <p:nvSpPr>
          <p:cNvPr id="69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Spearman</a:t>
            </a:r>
            <a:r>
              <a:rPr lang="sr-Cyrl-CS" sz="3600"/>
              <a:t>-ов коефицијент корелације ранга</a:t>
            </a:r>
            <a:r>
              <a:rPr lang="it-IT" sz="3600"/>
              <a:t>, </a:t>
            </a:r>
            <a:r>
              <a:rPr lang="en-GB" sz="3600">
                <a:sym typeface="Symbol" pitchFamily="18" charset="2"/>
              </a:rPr>
              <a:t></a:t>
            </a:r>
            <a:endParaRPr lang="sr-Latn-CS" sz="3600">
              <a:sym typeface="Symbol" pitchFamily="18" charset="2"/>
            </a:endParaRPr>
          </a:p>
        </p:txBody>
      </p:sp>
      <p:sp>
        <p:nvSpPr>
          <p:cNvPr id="69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Про</a:t>
            </a:r>
            <a:r>
              <a:rPr lang="it-IT" sz="2400"/>
              <a:t>налазе </a:t>
            </a:r>
            <a:r>
              <a:rPr lang="sr-Cyrl-CS" sz="2400"/>
              <a:t>се рангови </a:t>
            </a:r>
            <a:r>
              <a:rPr lang="it-IT" sz="2400"/>
              <a:t>за две променљиве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it-IT" sz="2400"/>
              <a:t>Примењујемо формулу за корелацију производа </a:t>
            </a:r>
            <a:r>
              <a:rPr lang="sr-Cyrl-CS" sz="2400"/>
              <a:t>момента </a:t>
            </a:r>
            <a:r>
              <a:rPr lang="it-IT" sz="2400"/>
              <a:t>на ове рангове</a:t>
            </a:r>
            <a:endParaRPr lang="sr-Cyrl-CS" sz="2400"/>
          </a:p>
          <a:p>
            <a:pPr>
              <a:lnSpc>
                <a:spcPct val="90000"/>
              </a:lnSpc>
            </a:pPr>
            <a:endParaRPr lang="sr-Cyrl-CS" sz="2400"/>
          </a:p>
          <a:p>
            <a:pPr>
              <a:lnSpc>
                <a:spcPct val="90000"/>
              </a:lnSpc>
            </a:pPr>
            <a:endParaRPr lang="sr-Cyrl-CS" sz="2400"/>
          </a:p>
          <a:p>
            <a:pPr>
              <a:lnSpc>
                <a:spcPct val="90000"/>
              </a:lnSpc>
            </a:pPr>
            <a:r>
              <a:rPr lang="sr-Cyrl-CS" sz="2400"/>
              <a:t>Прорачун се изведи као што је описано у делу везаном за корелацију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он даје да је </a:t>
            </a:r>
            <a:r>
              <a:rPr lang="en-GB" sz="2000"/>
              <a:t>ρ</a:t>
            </a:r>
            <a:r>
              <a:rPr lang="sr-Latn-CS" sz="2000"/>
              <a:t> = 0.38 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sr-Cyrl-CS" sz="2400"/>
              <a:t>М</a:t>
            </a:r>
            <a:r>
              <a:rPr lang="en-GB" sz="2400"/>
              <a:t>ожемо тестирати нулту хипотезу да су променљиве независне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алтернативу </a:t>
            </a:r>
            <a:r>
              <a:rPr lang="sr-Cyrl-CS" sz="2000"/>
              <a:t>је </a:t>
            </a:r>
            <a:r>
              <a:rPr lang="en-GB" sz="2000"/>
              <a:t>да или се једна променљива повећава док се и друга повећава</a:t>
            </a:r>
            <a:r>
              <a:rPr lang="sr-Latn-CS" sz="2000"/>
              <a:t>, </a:t>
            </a:r>
            <a:r>
              <a:rPr lang="en-GB" sz="2000"/>
              <a:t>или да се једна смањује док се друга повећава</a:t>
            </a:r>
            <a:r>
              <a:rPr lang="sr-Latn-CS" sz="2000"/>
              <a:t> </a:t>
            </a:r>
          </a:p>
        </p:txBody>
      </p:sp>
      <p:sp>
        <p:nvSpPr>
          <p:cNvPr id="699397" name="Rectangle 5"/>
          <p:cNvSpPr>
            <a:spLocks noChangeArrowheads="1"/>
          </p:cNvSpPr>
          <p:nvPr/>
        </p:nvSpPr>
        <p:spPr bwMode="auto">
          <a:xfrm>
            <a:off x="0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99399" name="Rectangle 7"/>
          <p:cNvSpPr>
            <a:spLocks noChangeArrowheads="1"/>
          </p:cNvSpPr>
          <p:nvPr/>
        </p:nvSpPr>
        <p:spPr bwMode="auto">
          <a:xfrm>
            <a:off x="0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99398" name="Object 6"/>
          <p:cNvGraphicFramePr>
            <a:graphicFrameLocks noChangeAspect="1"/>
          </p:cNvGraphicFramePr>
          <p:nvPr/>
        </p:nvGraphicFramePr>
        <p:xfrm>
          <a:off x="0" y="2693988"/>
          <a:ext cx="9144000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398" name="Equation" r:id="rId3" imgW="5816600" imgH="406400" progId="Equation.3">
                  <p:embed/>
                </p:oleObj>
              </mc:Choice>
              <mc:Fallback>
                <p:oleObj name="Equation" r:id="rId3" imgW="5816600" imgH="406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693988"/>
                        <a:ext cx="9144000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F8CCE-36FC-4C90-ACB7-6F1BA8A49AF5}" type="slidenum">
              <a:rPr lang="en-US"/>
              <a:pPr/>
              <a:t>148</a:t>
            </a:fld>
            <a:endParaRPr lang="en-US"/>
          </a:p>
        </p:txBody>
      </p:sp>
      <p:sp>
        <p:nvSpPr>
          <p:cNvPr id="70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>
                <a:sym typeface="Symbol" pitchFamily="18" charset="2"/>
              </a:rPr>
              <a:t>Двостран</a:t>
            </a:r>
            <a:r>
              <a:rPr lang="sr-Cyrl-CS" sz="3600">
                <a:sym typeface="Symbol" pitchFamily="18" charset="2"/>
              </a:rPr>
              <a:t>е</a:t>
            </a:r>
            <a:r>
              <a:rPr lang="it-IT" sz="3600">
                <a:sym typeface="Symbol" pitchFamily="18" charset="2"/>
              </a:rPr>
              <a:t> 5% и 1% тачк</a:t>
            </a:r>
            <a:r>
              <a:rPr lang="sr-Cyrl-CS" sz="3600">
                <a:sym typeface="Symbol" pitchFamily="18" charset="2"/>
              </a:rPr>
              <a:t>е </a:t>
            </a:r>
            <a:r>
              <a:rPr lang="it-IT" sz="3600">
                <a:sym typeface="Symbol" pitchFamily="18" charset="2"/>
              </a:rPr>
              <a:t>расподеле </a:t>
            </a:r>
            <a:r>
              <a:rPr lang="sr-Latn-CS" sz="3600">
                <a:sym typeface="Symbol" pitchFamily="18" charset="2"/>
              </a:rPr>
              <a:t>Spearman</a:t>
            </a:r>
            <a:r>
              <a:rPr lang="sr-Cyrl-CS" sz="3600">
                <a:sym typeface="Symbol" pitchFamily="18" charset="2"/>
              </a:rPr>
              <a:t>-овог </a:t>
            </a:r>
            <a:r>
              <a:rPr lang="sr-Latn-CS" sz="3600">
                <a:sym typeface="Symbol" pitchFamily="18" charset="2"/>
              </a:rPr>
              <a:t>r </a:t>
            </a:r>
          </a:p>
        </p:txBody>
      </p:sp>
      <p:graphicFrame>
        <p:nvGraphicFramePr>
          <p:cNvPr id="70144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65163" y="1343025"/>
          <a:ext cx="7805737" cy="508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1443" name="Document" r:id="rId3" imgW="6023700" imgH="3927435" progId="Word.Document.8">
                  <p:embed/>
                </p:oleObj>
              </mc:Choice>
              <mc:Fallback>
                <p:oleObj name="Document" r:id="rId3" imgW="6023700" imgH="3927435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163" y="1343025"/>
                        <a:ext cx="7805737" cy="5089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524E-FD81-4AFB-A475-D13ECEFF8BD2}" type="slidenum">
              <a:rPr lang="en-US"/>
              <a:pPr/>
              <a:t>149</a:t>
            </a:fld>
            <a:endParaRPr lang="en-US"/>
          </a:p>
        </p:txBody>
      </p:sp>
      <p:sp>
        <p:nvSpPr>
          <p:cNvPr id="70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Spearman</a:t>
            </a:r>
            <a:r>
              <a:rPr lang="sr-Cyrl-CS" sz="3600"/>
              <a:t>-ов коефицијент корелације ранга</a:t>
            </a:r>
            <a:r>
              <a:rPr lang="it-IT" sz="3600"/>
              <a:t>, </a:t>
            </a:r>
            <a:r>
              <a:rPr lang="en-GB" sz="3600">
                <a:sym typeface="Symbol" pitchFamily="18" charset="2"/>
              </a:rPr>
              <a:t></a:t>
            </a:r>
            <a:endParaRPr lang="sr-Latn-CS" sz="3600">
              <a:sym typeface="Symbol" pitchFamily="18" charset="2"/>
            </a:endParaRPr>
          </a:p>
        </p:txBody>
      </p:sp>
      <p:sp>
        <p:nvSpPr>
          <p:cNvPr id="70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Како се </a:t>
            </a:r>
            <a:r>
              <a:rPr lang="sr-Latn-CS" i="1"/>
              <a:t>n</a:t>
            </a:r>
            <a:r>
              <a:rPr lang="sr-Latn-CS"/>
              <a:t> </a:t>
            </a:r>
            <a:r>
              <a:rPr lang="en-GB"/>
              <a:t>повећава</a:t>
            </a:r>
            <a:r>
              <a:rPr lang="sr-Latn-CS"/>
              <a:t>, </a:t>
            </a:r>
            <a:r>
              <a:rPr lang="en-GB"/>
              <a:t>тако</a:t>
            </a:r>
            <a:r>
              <a:rPr lang="en-GB" i="1"/>
              <a:t> ρ</a:t>
            </a:r>
            <a:r>
              <a:rPr lang="en-GB"/>
              <a:t> тежи Нормалној расподели</a:t>
            </a:r>
            <a:r>
              <a:rPr lang="sr-Latn-CS"/>
              <a:t>, </a:t>
            </a:r>
            <a:r>
              <a:rPr lang="en-GB"/>
              <a:t>када је нулта хипотеза тачна</a:t>
            </a:r>
            <a:r>
              <a:rPr lang="sr-Cyrl-CS"/>
              <a:t> </a:t>
            </a:r>
            <a:r>
              <a:rPr lang="en-GB"/>
              <a:t>са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en-GB"/>
              <a:t>очекиваном вредношћу</a:t>
            </a:r>
            <a:r>
              <a:rPr lang="sr-Latn-CS"/>
              <a:t> 0 </a:t>
            </a:r>
            <a:r>
              <a:rPr lang="en-GB"/>
              <a:t>и варијансом</a:t>
            </a:r>
            <a:r>
              <a:rPr lang="sr-Latn-CS"/>
              <a:t> 1/(</a:t>
            </a:r>
            <a:r>
              <a:rPr lang="sr-Latn-CS" i="1"/>
              <a:t>n</a:t>
            </a:r>
            <a:r>
              <a:rPr lang="sr-Latn-CS"/>
              <a:t>-1)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                                    </a:t>
            </a:r>
            <a:r>
              <a:rPr lang="en-GB"/>
              <a:t>долази </a:t>
            </a:r>
            <a:r>
              <a:rPr lang="sr-Cyrl-CS"/>
              <a:t>из </a:t>
            </a:r>
            <a:r>
              <a:rPr lang="en-GB"/>
              <a:t>Стандард</a:t>
            </a:r>
            <a:r>
              <a:rPr lang="sr-Cyrl-CS"/>
              <a:t>изоване </a:t>
            </a:r>
            <a:r>
              <a:rPr lang="en-GB"/>
              <a:t>Нормалне расподеле</a:t>
            </a:r>
            <a:r>
              <a:rPr lang="sr-Latn-CS"/>
              <a:t> 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en-GB"/>
              <a:t>Апроксимација је разумна за </a:t>
            </a:r>
            <a:r>
              <a:rPr lang="sr-Latn-CS" i="1"/>
              <a:t>n </a:t>
            </a:r>
            <a:r>
              <a:rPr lang="sr-Latn-CS"/>
              <a:t>&gt; 10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За наше податке </a:t>
            </a:r>
            <a:endParaRPr lang="sr-Latn-CS"/>
          </a:p>
        </p:txBody>
      </p:sp>
      <p:sp>
        <p:nvSpPr>
          <p:cNvPr id="70349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03492" name="Object 4"/>
          <p:cNvGraphicFramePr>
            <a:graphicFrameLocks noChangeAspect="1"/>
          </p:cNvGraphicFramePr>
          <p:nvPr/>
        </p:nvGraphicFramePr>
        <p:xfrm>
          <a:off x="1133475" y="3702050"/>
          <a:ext cx="366395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3492" name="Equation" r:id="rId3" imgW="1371600" imgH="241300" progId="Equation.3">
                  <p:embed/>
                </p:oleObj>
              </mc:Choice>
              <mc:Fallback>
                <p:oleObj name="Equation" r:id="rId3" imgW="1371600" imgH="2413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3702050"/>
                        <a:ext cx="3663950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34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03494" name="Object 6"/>
          <p:cNvGraphicFramePr>
            <a:graphicFrameLocks noChangeAspect="1"/>
          </p:cNvGraphicFramePr>
          <p:nvPr/>
        </p:nvGraphicFramePr>
        <p:xfrm>
          <a:off x="4257675" y="5303838"/>
          <a:ext cx="2622550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3494" name="Equation" r:id="rId5" imgW="1079032" imgH="203112" progId="Equation.3">
                  <p:embed/>
                </p:oleObj>
              </mc:Choice>
              <mc:Fallback>
                <p:oleObj name="Equation" r:id="rId5" imgW="1079032" imgH="203112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7675" y="5303838"/>
                        <a:ext cx="2622550" cy="487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Статистичка значајност у односу на практичну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Немојте се превише узбуђивати када добијете статистички значајне коефицијенте корелације</a:t>
            </a:r>
            <a:endParaRPr lang="sr-Cyrl-RS"/>
          </a:p>
          <a:p>
            <a:pPr lvl="1"/>
            <a:r>
              <a:rPr lang="sr-Cyrl-RS"/>
              <a:t>н</a:t>
            </a:r>
            <a:r>
              <a:rPr lang="en-GB"/>
              <a:t>а великим узорцима, статистичку начајност могу досећи чак и сасвим мали коефицијенти корелације</a:t>
            </a:r>
            <a:endParaRPr lang="sr-Cyrl-RS"/>
          </a:p>
          <a:p>
            <a:r>
              <a:rPr lang="en-GB"/>
              <a:t>Усредсредите се на стварну величину Пирсоновог коефицијента r и износ заједничке варијансе две променљиве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7971-E062-42E1-8E6A-A1FFEC47AAD6}" type="slidenum">
              <a:rPr lang="en-US"/>
              <a:pPr/>
              <a:t>150</a:t>
            </a:fld>
            <a:endParaRPr lang="en-US"/>
          </a:p>
        </p:txBody>
      </p:sp>
      <p:sp>
        <p:nvSpPr>
          <p:cNvPr id="92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Процентне тачке Нормалне расподеле </a:t>
            </a:r>
          </a:p>
        </p:txBody>
      </p:sp>
      <p:graphicFrame>
        <p:nvGraphicFramePr>
          <p:cNvPr id="92262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160963" y="1385888"/>
          <a:ext cx="3370262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27" name="Document" r:id="rId3" imgW="6067931" imgH="5241739" progId="Word.Document.8">
                  <p:embed/>
                </p:oleObj>
              </mc:Choice>
              <mc:Fallback>
                <p:oleObj name="Document" r:id="rId3" imgW="6067931" imgH="5241739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0872" r="21280" b="3023"/>
                      <a:stretch>
                        <a:fillRect/>
                      </a:stretch>
                    </p:blipFill>
                    <p:spPr bwMode="auto">
                      <a:xfrm>
                        <a:off x="5160963" y="1385888"/>
                        <a:ext cx="3370262" cy="502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628" name="Rectangle 4"/>
          <p:cNvSpPr>
            <a:spLocks noChangeArrowheads="1"/>
          </p:cNvSpPr>
          <p:nvPr/>
        </p:nvSpPr>
        <p:spPr bwMode="auto">
          <a:xfrm>
            <a:off x="355600" y="3273425"/>
            <a:ext cx="4584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sr-Cyrl-CS"/>
              <a:t>Ово даје двострану вероватноћу од</a:t>
            </a:r>
            <a:r>
              <a:rPr lang="sr-Latn-CS"/>
              <a:t> 0.13 </a:t>
            </a:r>
          </a:p>
        </p:txBody>
      </p:sp>
    </p:spTree>
  </p:cSld>
  <p:clrMapOvr>
    <a:masterClrMapping/>
  </p:clrMapOvr>
  <p:transition advTm="46519"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3158-C07B-414F-8420-F8BCA9BB04E5}" type="slidenum">
              <a:rPr lang="en-US"/>
              <a:pPr/>
              <a:t>151</a:t>
            </a:fld>
            <a:endParaRPr lang="en-US"/>
          </a:p>
        </p:txBody>
      </p:sp>
      <p:sp>
        <p:nvSpPr>
          <p:cNvPr id="70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</a:t>
            </a:r>
            <a:r>
              <a:rPr lang="sr-Latn-CS" sz="3600"/>
              <a:t>endall-ov </a:t>
            </a:r>
            <a:r>
              <a:rPr lang="en-US" sz="3600"/>
              <a:t>коефицијент корелације ранга</a:t>
            </a:r>
            <a:r>
              <a:rPr lang="sr-Latn-CS" sz="3600"/>
              <a:t>, </a:t>
            </a:r>
            <a:r>
              <a:rPr lang="sr-Latn-CS" sz="3600">
                <a:sym typeface="Symbol" pitchFamily="18" charset="2"/>
              </a:rPr>
              <a:t></a:t>
            </a:r>
            <a:endParaRPr lang="sr-Latn-CS" sz="3600"/>
          </a:p>
        </p:txBody>
      </p:sp>
      <p:sp>
        <p:nvSpPr>
          <p:cNvPr id="70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Spearman-</a:t>
            </a:r>
            <a:r>
              <a:rPr lang="sr-Cyrl-CS"/>
              <a:t>ова </a:t>
            </a:r>
            <a:r>
              <a:rPr lang="en-GB"/>
              <a:t>корелација рангова је сасвим задовољавајућа за тестирање нулте хипотезе </a:t>
            </a:r>
            <a:r>
              <a:rPr lang="sr-Cyrl-CS"/>
              <a:t>да нема повезаности</a:t>
            </a:r>
          </a:p>
          <a:p>
            <a:pPr lvl="1"/>
            <a:r>
              <a:rPr lang="en-GB"/>
              <a:t>тешк</a:t>
            </a:r>
            <a:r>
              <a:rPr lang="sr-Cyrl-CS"/>
              <a:t>а је за </a:t>
            </a:r>
            <a:r>
              <a:rPr lang="en-GB"/>
              <a:t>тумач</a:t>
            </a:r>
            <a:r>
              <a:rPr lang="sr-Cyrl-CS"/>
              <a:t>ење </a:t>
            </a:r>
            <a:r>
              <a:rPr lang="en-GB"/>
              <a:t>као мер</a:t>
            </a:r>
            <a:r>
              <a:rPr lang="sr-Cyrl-CS"/>
              <a:t>а </a:t>
            </a:r>
            <a:r>
              <a:rPr lang="en-GB"/>
              <a:t>јачине </a:t>
            </a:r>
            <a:r>
              <a:rPr lang="sr-Cyrl-CS"/>
              <a:t>повезаности</a:t>
            </a:r>
          </a:p>
          <a:p>
            <a:r>
              <a:rPr lang="en-GB"/>
              <a:t>К</a:t>
            </a:r>
            <a:r>
              <a:rPr lang="sr-Latn-CS"/>
              <a:t>endall </a:t>
            </a:r>
            <a:r>
              <a:rPr lang="en-GB"/>
              <a:t>је развио </a:t>
            </a:r>
            <a:r>
              <a:rPr lang="sr-Cyrl-CS"/>
              <a:t>различит </a:t>
            </a:r>
            <a:r>
              <a:rPr lang="en-GB"/>
              <a:t>коефицијент корелације ранга</a:t>
            </a:r>
            <a:endParaRPr lang="sr-Cyrl-CS"/>
          </a:p>
          <a:p>
            <a:r>
              <a:rPr lang="sr-Latn-CS"/>
              <a:t>Кendall</a:t>
            </a:r>
            <a:r>
              <a:rPr lang="sr-Cyrl-CS"/>
              <a:t>-ово </a:t>
            </a:r>
            <a:r>
              <a:rPr lang="sr-Latn-CS">
                <a:sym typeface="Symbol" pitchFamily="18" charset="2"/>
              </a:rPr>
              <a:t></a:t>
            </a:r>
            <a:r>
              <a:rPr lang="sr-Latn-CS"/>
              <a:t>, </a:t>
            </a:r>
            <a:r>
              <a:rPr lang="en-GB"/>
              <a:t>има неке предности у односу на </a:t>
            </a:r>
            <a:r>
              <a:rPr lang="sr-Latn-CS"/>
              <a:t>Spearman-</a:t>
            </a:r>
            <a:r>
              <a:rPr lang="sr-Cyrl-CS"/>
              <a:t>ово </a:t>
            </a:r>
            <a:r>
              <a:rPr lang="sr-Latn-CS">
                <a:sym typeface="Symbol" pitchFamily="18" charset="2"/>
              </a:rPr>
              <a:t></a:t>
            </a:r>
            <a:endParaRPr lang="sr-Latn-CS"/>
          </a:p>
        </p:txBody>
      </p:sp>
    </p:spTree>
  </p:cSld>
  <p:clrMapOvr>
    <a:masterClrMapping/>
  </p:clrMapOvr>
  <p:transition advTm="46519"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7505-05A5-40FA-B1E7-ADBECB0EB35C}" type="slidenum">
              <a:rPr lang="en-US"/>
              <a:pPr/>
              <a:t>152</a:t>
            </a:fld>
            <a:endParaRPr lang="en-US"/>
          </a:p>
        </p:txBody>
      </p:sp>
      <p:sp>
        <p:nvSpPr>
          <p:cNvPr id="70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</a:t>
            </a:r>
            <a:r>
              <a:rPr lang="sr-Latn-CS" sz="3600"/>
              <a:t>endall-ov </a:t>
            </a:r>
            <a:r>
              <a:rPr lang="en-US" sz="3600"/>
              <a:t>коефицијент корелације ранга</a:t>
            </a:r>
            <a:r>
              <a:rPr lang="sr-Latn-CS" sz="3600"/>
              <a:t>, </a:t>
            </a:r>
            <a:r>
              <a:rPr lang="sr-Latn-CS" sz="3600">
                <a:sym typeface="Symbol" pitchFamily="18" charset="2"/>
              </a:rPr>
              <a:t></a:t>
            </a:r>
          </a:p>
        </p:txBody>
      </p:sp>
      <p:sp>
        <p:nvSpPr>
          <p:cNvPr id="70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За сваки пар </a:t>
            </a:r>
            <a:r>
              <a:rPr lang="sr-Cyrl-CS" sz="2800"/>
              <a:t>субјеката </a:t>
            </a:r>
            <a:r>
              <a:rPr lang="en-GB" sz="2800"/>
              <a:t>посматрамо да ли су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Cyrl-CS" sz="2400"/>
              <a:t>субјекти </a:t>
            </a:r>
            <a:r>
              <a:rPr lang="en-GB" sz="2400"/>
              <a:t>поређани на исти начин помоћу две променљиве</a:t>
            </a:r>
            <a:r>
              <a:rPr lang="sr-Cyrl-CS" sz="2400"/>
              <a:t>, </a:t>
            </a:r>
            <a:r>
              <a:rPr lang="en-GB" sz="2400" b="1"/>
              <a:t>складан</a:t>
            </a:r>
            <a:r>
              <a:rPr lang="en-GB" sz="2400"/>
              <a:t> </a:t>
            </a:r>
            <a:r>
              <a:rPr lang="sr-Cyrl-CS" sz="2400"/>
              <a:t>(</a:t>
            </a:r>
            <a:r>
              <a:rPr lang="sr-Latn-CS" sz="2400" b="1"/>
              <a:t>concordant</a:t>
            </a:r>
            <a:r>
              <a:rPr lang="sr-Cyrl-CS" sz="2400"/>
              <a:t>) </a:t>
            </a:r>
            <a:r>
              <a:rPr lang="en-GB" sz="2400"/>
              <a:t>пар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400"/>
              <a:t>поређан</a:t>
            </a:r>
            <a:r>
              <a:rPr lang="sr-Cyrl-CS" sz="2400"/>
              <a:t>и </a:t>
            </a:r>
            <a:r>
              <a:rPr lang="en-GB" sz="2400"/>
              <a:t>у супротним смеровима</a:t>
            </a:r>
            <a:r>
              <a:rPr lang="sr-Cyrl-CS" sz="2400"/>
              <a:t>, </a:t>
            </a:r>
            <a:r>
              <a:rPr lang="en-GB" sz="2400" b="1"/>
              <a:t>нескладан</a:t>
            </a:r>
            <a:r>
              <a:rPr lang="en-GB" sz="2400"/>
              <a:t> </a:t>
            </a:r>
            <a:r>
              <a:rPr lang="sr-Cyrl-CS" sz="2400"/>
              <a:t>(</a:t>
            </a:r>
            <a:r>
              <a:rPr lang="sr-Latn-CS" sz="2400" b="1"/>
              <a:t>discordant</a:t>
            </a:r>
            <a:r>
              <a:rPr lang="sr-Cyrl-CS" sz="2400"/>
              <a:t>) </a:t>
            </a:r>
            <a:r>
              <a:rPr lang="en-GB" sz="2400"/>
              <a:t>пар</a:t>
            </a:r>
            <a:r>
              <a:rPr lang="sr-Latn-CS" sz="2400"/>
              <a:t>, </a:t>
            </a:r>
            <a:r>
              <a:rPr lang="en-GB" sz="2400"/>
              <a:t>или једнак</a:t>
            </a:r>
            <a:r>
              <a:rPr lang="sr-Cyrl-CS" sz="2400"/>
              <a:t>и </a:t>
            </a:r>
            <a:r>
              <a:rPr lang="en-GB" sz="2400"/>
              <a:t>за једну од променљивих и 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400"/>
              <a:t>ако у</a:t>
            </a:r>
            <a:r>
              <a:rPr lang="en-GB" sz="2400"/>
              <a:t>опште</a:t>
            </a:r>
            <a:r>
              <a:rPr lang="sr-Cyrl-CS" sz="2400"/>
              <a:t> нису поређани</a:t>
            </a:r>
            <a:r>
              <a:rPr lang="sr-Latn-CS" sz="2400"/>
              <a:t>, </a:t>
            </a:r>
            <a:r>
              <a:rPr lang="en-GB" sz="2400" b="1"/>
              <a:t>везани</a:t>
            </a:r>
            <a:r>
              <a:rPr lang="en-GB" sz="2400"/>
              <a:t> </a:t>
            </a:r>
            <a:r>
              <a:rPr lang="sr-Cyrl-CS" sz="2400"/>
              <a:t>(</a:t>
            </a:r>
            <a:r>
              <a:rPr lang="sr-Latn-CS" sz="2400" b="1"/>
              <a:t>tied</a:t>
            </a:r>
            <a:r>
              <a:rPr lang="sr-Cyrl-CS" sz="2400"/>
              <a:t>) </a:t>
            </a:r>
            <a:r>
              <a:rPr lang="en-GB" sz="2400"/>
              <a:t>пар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en-GB" sz="2800"/>
              <a:t>Кендалово </a:t>
            </a:r>
            <a:r>
              <a:rPr lang="sr-Latn-CS" sz="2800">
                <a:sym typeface="Symbol" pitchFamily="18" charset="2"/>
              </a:rPr>
              <a:t></a:t>
            </a:r>
            <a:r>
              <a:rPr lang="sr-Latn-CS" sz="2800"/>
              <a:t> </a:t>
            </a:r>
            <a:r>
              <a:rPr lang="en-GB" sz="2800"/>
              <a:t>је пропорција складних парова минус пропорција нескладних парова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Latn-CS" sz="2800">
                <a:sym typeface="Symbol" pitchFamily="18" charset="2"/>
              </a:rPr>
              <a:t></a:t>
            </a:r>
            <a:r>
              <a:rPr lang="sr-Latn-CS" sz="2800"/>
              <a:t> </a:t>
            </a:r>
            <a:r>
              <a:rPr lang="en-GB" sz="2800"/>
              <a:t>ће бити један</a:t>
            </a:r>
            <a:r>
              <a:rPr lang="sr-Latn-CS" sz="2800"/>
              <a:t>, </a:t>
            </a:r>
            <a:r>
              <a:rPr lang="en-GB" sz="2800"/>
              <a:t>ако су рангови идентични</a:t>
            </a:r>
            <a:r>
              <a:rPr lang="sr-Cyrl-CS" sz="2800"/>
              <a:t>, а </a:t>
            </a:r>
          </a:p>
          <a:p>
            <a:pPr lvl="1">
              <a:lnSpc>
                <a:spcPct val="90000"/>
              </a:lnSpc>
            </a:pPr>
            <a:r>
              <a:rPr lang="en-GB" sz="2400"/>
              <a:t>минус један ако су рангови управо супротни</a:t>
            </a:r>
            <a:endParaRPr lang="sr-Latn-CS" sz="2400"/>
          </a:p>
        </p:txBody>
      </p:sp>
    </p:spTree>
  </p:cSld>
  <p:clrMapOvr>
    <a:masterClrMapping/>
  </p:clrMapOvr>
  <p:transition advTm="46519"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17590-CF23-4687-83AB-61FAE61EE1F2}" type="slidenum">
              <a:rPr lang="en-US"/>
              <a:pPr/>
              <a:t>153</a:t>
            </a:fld>
            <a:endParaRPr lang="en-US"/>
          </a:p>
        </p:txBody>
      </p:sp>
      <p:sp>
        <p:nvSpPr>
          <p:cNvPr id="70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</a:t>
            </a:r>
            <a:r>
              <a:rPr lang="sr-Latn-CS" sz="3600"/>
              <a:t>endall-ov </a:t>
            </a:r>
            <a:r>
              <a:rPr lang="en-US" sz="3600"/>
              <a:t>коефицијент корелације ранга</a:t>
            </a:r>
            <a:r>
              <a:rPr lang="sr-Latn-CS" sz="3600"/>
              <a:t>, </a:t>
            </a:r>
            <a:r>
              <a:rPr lang="sr-Latn-CS" sz="3600">
                <a:sym typeface="Symbol" pitchFamily="18" charset="2"/>
              </a:rPr>
              <a:t></a:t>
            </a:r>
          </a:p>
        </p:txBody>
      </p:sp>
      <p:sp>
        <p:nvSpPr>
          <p:cNvPr id="70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17650"/>
            <a:ext cx="8229600" cy="47259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Latn-CS" sz="2800" i="1"/>
              <a:t>n</a:t>
            </a:r>
            <a:r>
              <a:rPr lang="sr-Latn-CS" sz="2800" baseline="-25000"/>
              <a:t>c</a:t>
            </a:r>
            <a:r>
              <a:rPr lang="sr-Latn-CS" sz="2800"/>
              <a:t> </a:t>
            </a:r>
            <a:r>
              <a:rPr lang="sr-Cyrl-CS" sz="2800"/>
              <a:t>број складних парова</a:t>
            </a:r>
            <a:r>
              <a:rPr lang="sr-Latn-CS" sz="2800"/>
              <a:t> (</a:t>
            </a:r>
            <a:r>
              <a:rPr lang="sr-Cyrl-CS" sz="2800"/>
              <a:t>уређених на исти начин</a:t>
            </a:r>
            <a:r>
              <a:rPr lang="sr-Latn-CS" sz="2800"/>
              <a:t>)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Latn-CS" sz="2800" i="1"/>
              <a:t>n</a:t>
            </a:r>
            <a:r>
              <a:rPr lang="sr-Latn-CS" sz="2800" baseline="-25000"/>
              <a:t>d</a:t>
            </a:r>
            <a:r>
              <a:rPr lang="sr-Cyrl-CS" sz="2800"/>
              <a:t> број нескладних парова</a:t>
            </a:r>
            <a:r>
              <a:rPr lang="sr-Latn-CS" sz="2800"/>
              <a:t> (</a:t>
            </a:r>
            <a:r>
              <a:rPr lang="sr-Cyrl-CS" sz="2800"/>
              <a:t>уређених у супротним смеровима</a:t>
            </a:r>
            <a:r>
              <a:rPr lang="sr-Latn-CS" sz="2800"/>
              <a:t>)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Latn-CS" sz="2800" i="1"/>
              <a:t>S </a:t>
            </a:r>
            <a:r>
              <a:rPr lang="sr-Cyrl-CS" sz="2800" i="1"/>
              <a:t>= </a:t>
            </a:r>
            <a:r>
              <a:rPr lang="sr-Latn-CS" sz="2800" i="1"/>
              <a:t>n</a:t>
            </a:r>
            <a:r>
              <a:rPr lang="sr-Latn-CS" sz="2800" baseline="-25000"/>
              <a:t>c</a:t>
            </a:r>
            <a:r>
              <a:rPr lang="sr-Latn-CS" sz="2800"/>
              <a:t> – </a:t>
            </a:r>
            <a:r>
              <a:rPr lang="sr-Latn-CS" sz="2800" i="1"/>
              <a:t>n</a:t>
            </a:r>
            <a:r>
              <a:rPr lang="sr-Latn-CS" sz="2800" baseline="-25000"/>
              <a:t>d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Има </a:t>
            </a:r>
            <a:r>
              <a:rPr lang="sr-Latn-CS" sz="2800" i="1"/>
              <a:t>n</a:t>
            </a:r>
            <a:r>
              <a:rPr lang="sr-Cyrl-CS" sz="2800"/>
              <a:t>(</a:t>
            </a:r>
            <a:r>
              <a:rPr lang="sr-Latn-CS" sz="2800" i="1"/>
              <a:t>n</a:t>
            </a:r>
            <a:r>
              <a:rPr lang="sr-Cyrl-CS" sz="2800" i="1"/>
              <a:t>-1</a:t>
            </a:r>
            <a:r>
              <a:rPr lang="sr-Cyrl-CS" sz="2800"/>
              <a:t>)/2 парова укупно</a:t>
            </a:r>
            <a:r>
              <a:rPr lang="sr-Latn-CS" sz="2800"/>
              <a:t>, </a:t>
            </a:r>
            <a:r>
              <a:rPr lang="sr-Cyrl-CS" sz="2800"/>
              <a:t>тако да је</a:t>
            </a:r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it-IT" sz="2800"/>
              <a:t>Када нема веза, </a:t>
            </a:r>
            <a:r>
              <a:rPr lang="sr-Latn-CS" sz="2800" i="1"/>
              <a:t>n</a:t>
            </a:r>
            <a:r>
              <a:rPr lang="sr-Latn-CS" sz="2800" baseline="-25000"/>
              <a:t>c</a:t>
            </a:r>
            <a:r>
              <a:rPr lang="sr-Latn-CS" sz="2800"/>
              <a:t> + </a:t>
            </a:r>
            <a:r>
              <a:rPr lang="sr-Latn-CS" sz="2800" i="1"/>
              <a:t>n</a:t>
            </a:r>
            <a:r>
              <a:rPr lang="sr-Latn-CS" sz="2800" baseline="-25000"/>
              <a:t>d</a:t>
            </a:r>
            <a:r>
              <a:rPr lang="sr-Latn-CS" sz="2800"/>
              <a:t> = </a:t>
            </a:r>
            <a:r>
              <a:rPr lang="sr-Latn-CS" sz="2800" i="1"/>
              <a:t>n</a:t>
            </a:r>
            <a:r>
              <a:rPr lang="sr-Latn-CS" sz="2800"/>
              <a:t>(</a:t>
            </a:r>
            <a:r>
              <a:rPr lang="sr-Latn-CS" sz="2800" i="1"/>
              <a:t>n</a:t>
            </a:r>
            <a:r>
              <a:rPr lang="sr-Latn-CS" sz="2800"/>
              <a:t> - 1)/2 </a:t>
            </a:r>
          </a:p>
        </p:txBody>
      </p:sp>
      <p:sp>
        <p:nvSpPr>
          <p:cNvPr id="709637" name="Rectangle 5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09639" name="Rectangle 7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09638" name="Object 6"/>
          <p:cNvGraphicFramePr>
            <a:graphicFrameLocks noChangeAspect="1"/>
          </p:cNvGraphicFramePr>
          <p:nvPr/>
        </p:nvGraphicFramePr>
        <p:xfrm>
          <a:off x="941388" y="4248150"/>
          <a:ext cx="3789362" cy="128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638" name="Equation" r:id="rId3" imgW="1485900" imgH="508000" progId="Equation.3">
                  <p:embed/>
                </p:oleObj>
              </mc:Choice>
              <mc:Fallback>
                <p:oleObj name="Equation" r:id="rId3" imgW="1485900" imgH="5080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388" y="4248150"/>
                        <a:ext cx="3789362" cy="1287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915B2-619B-4097-9ED0-C066F68BD14C}" type="slidenum">
              <a:rPr lang="en-US"/>
              <a:pPr/>
              <a:t>154</a:t>
            </a:fld>
            <a:endParaRPr lang="en-US"/>
          </a:p>
        </p:txBody>
      </p:sp>
      <p:sp>
        <p:nvSpPr>
          <p:cNvPr id="92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600"/>
              <a:t>Учесталост Капошијевог саркома и приступ становништва здравственим центрима за сваки регион копнене Танзаније (</a:t>
            </a:r>
            <a:r>
              <a:rPr lang="sr-Latn-CS" sz="2600"/>
              <a:t>Bland </a:t>
            </a:r>
            <a:r>
              <a:rPr lang="sr-Latn-CS" sz="2600" i="1"/>
              <a:t>et al.</a:t>
            </a:r>
            <a:r>
              <a:rPr lang="sr-Latn-CS" sz="2600"/>
              <a:t> </a:t>
            </a:r>
            <a:r>
              <a:rPr lang="it-IT" sz="2600"/>
              <a:t>1977)</a:t>
            </a:r>
            <a:r>
              <a:rPr lang="sr-Latn-CS" sz="2600"/>
              <a:t> </a:t>
            </a:r>
          </a:p>
        </p:txBody>
      </p:sp>
      <p:graphicFrame>
        <p:nvGraphicFramePr>
          <p:cNvPr id="92467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828925" y="1336675"/>
          <a:ext cx="3763963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75" name="Document" r:id="rId3" imgW="5956455" imgH="8078780" progId="Word.Document.8">
                  <p:embed/>
                </p:oleObj>
              </mc:Choice>
              <mc:Fallback>
                <p:oleObj name="Document" r:id="rId3" imgW="5956455" imgH="8078780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925" y="1336675"/>
                        <a:ext cx="3763963" cy="510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0D8F4-78C9-4776-B737-EA972FB64DDC}" type="slidenum">
              <a:rPr lang="en-US"/>
              <a:pPr/>
              <a:t>155</a:t>
            </a:fld>
            <a:endParaRPr lang="en-US"/>
          </a:p>
        </p:txBody>
      </p:sp>
      <p:sp>
        <p:nvSpPr>
          <p:cNvPr id="71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</a:t>
            </a:r>
            <a:r>
              <a:rPr lang="sr-Latn-CS" sz="3600"/>
              <a:t>endall-ov </a:t>
            </a:r>
            <a:r>
              <a:rPr lang="en-US" sz="3600"/>
              <a:t>коефицијент корелације ранга</a:t>
            </a:r>
            <a:r>
              <a:rPr lang="sr-Latn-CS" sz="3600"/>
              <a:t>, </a:t>
            </a:r>
            <a:r>
              <a:rPr lang="sr-Latn-CS" sz="3600">
                <a:sym typeface="Symbol" pitchFamily="18" charset="2"/>
              </a:rPr>
              <a:t></a:t>
            </a:r>
          </a:p>
        </p:txBody>
      </p:sp>
      <p:sp>
        <p:nvSpPr>
          <p:cNvPr id="71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 i="1"/>
              <a:t>n</a:t>
            </a:r>
            <a:r>
              <a:rPr lang="sr-Latn-CS" sz="2800" i="1" baseline="-25000"/>
              <a:t>c</a:t>
            </a:r>
            <a:r>
              <a:rPr lang="sr-Latn-CS" sz="2800"/>
              <a:t> = 14 + 10 + 10 + 13 + 4 + 6 + 7 + 8 + 1 + 5 + 4 + 2 + 2 + 0 + 1 + 1 + 0 = 88</a:t>
            </a:r>
            <a:endParaRPr lang="sr-Cyrl-CS" sz="2800"/>
          </a:p>
          <a:p>
            <a:r>
              <a:rPr lang="sr-Latn-CS" sz="2800" i="1"/>
              <a:t>n</a:t>
            </a:r>
            <a:r>
              <a:rPr lang="sr-Latn-CS" sz="2800" i="1" baseline="-25000"/>
              <a:t>d</a:t>
            </a:r>
            <a:r>
              <a:rPr lang="sr-Latn-CS" sz="2800"/>
              <a:t> = 2 + 5 + 4 + 0 + 8 + 5 + 3 + 1 + 7 + 2 + 2 + 3 + 2 + 3 + 1 + 0 + 0 = 48</a:t>
            </a:r>
            <a:endParaRPr lang="sr-Cyrl-CS" sz="2800"/>
          </a:p>
          <a:p>
            <a:pPr>
              <a:spcBef>
                <a:spcPct val="50000"/>
              </a:spcBef>
            </a:pPr>
            <a:r>
              <a:rPr lang="sv-SE" sz="2800"/>
              <a:t>Број парова је</a:t>
            </a:r>
            <a:endParaRPr lang="sr-Cyrl-CS" sz="2800"/>
          </a:p>
          <a:p>
            <a:pPr>
              <a:spcBef>
                <a:spcPct val="50000"/>
              </a:spcBef>
            </a:pPr>
            <a:endParaRPr lang="sr-Cyrl-CS" sz="2800"/>
          </a:p>
          <a:p>
            <a:pPr>
              <a:spcBef>
                <a:spcPct val="50000"/>
              </a:spcBef>
            </a:pPr>
            <a:r>
              <a:rPr lang="sv-SE" sz="2800"/>
              <a:t>Зато што нема веза</a:t>
            </a:r>
            <a:endParaRPr lang="sr-Cyrl-CS" sz="2800"/>
          </a:p>
          <a:p>
            <a:endParaRPr lang="sr-Latn-CS" sz="2800"/>
          </a:p>
        </p:txBody>
      </p:sp>
      <p:sp>
        <p:nvSpPr>
          <p:cNvPr id="7116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11684" name="Object 4"/>
          <p:cNvGraphicFramePr>
            <a:graphicFrameLocks noChangeAspect="1"/>
          </p:cNvGraphicFramePr>
          <p:nvPr/>
        </p:nvGraphicFramePr>
        <p:xfrm>
          <a:off x="903288" y="4025900"/>
          <a:ext cx="344487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1684" name="Equation" r:id="rId3" imgW="1346200" imgH="342900" progId="Equation.3">
                  <p:embed/>
                </p:oleObj>
              </mc:Choice>
              <mc:Fallback>
                <p:oleObj name="Equation" r:id="rId3" imgW="1346200" imgH="3429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288" y="4025900"/>
                        <a:ext cx="3444875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1687" name="Rectangle 7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11686" name="Object 6"/>
          <p:cNvGraphicFramePr>
            <a:graphicFrameLocks noChangeAspect="1"/>
          </p:cNvGraphicFramePr>
          <p:nvPr/>
        </p:nvGraphicFramePr>
        <p:xfrm>
          <a:off x="955675" y="5403850"/>
          <a:ext cx="447675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1686" name="Equation" r:id="rId5" imgW="1777229" imgH="342751" progId="Equation.3">
                  <p:embed/>
                </p:oleObj>
              </mc:Choice>
              <mc:Fallback>
                <p:oleObj name="Equation" r:id="rId5" imgW="1777229" imgH="342751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5675" y="5403850"/>
                        <a:ext cx="4476750" cy="862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FEDDA-AEC0-49D0-B345-70E2119683B6}" type="slidenum">
              <a:rPr lang="en-US"/>
              <a:pPr/>
              <a:t>156</a:t>
            </a:fld>
            <a:endParaRPr lang="en-US"/>
          </a:p>
        </p:txBody>
      </p:sp>
      <p:sp>
        <p:nvSpPr>
          <p:cNvPr id="71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</a:t>
            </a:r>
            <a:r>
              <a:rPr lang="sr-Latn-CS" sz="3600"/>
              <a:t>endall-ov </a:t>
            </a:r>
            <a:r>
              <a:rPr lang="en-US" sz="3600"/>
              <a:t>коефицијент корелације ранга</a:t>
            </a:r>
            <a:r>
              <a:rPr lang="sr-Latn-CS" sz="3600"/>
              <a:t>, </a:t>
            </a:r>
            <a:r>
              <a:rPr lang="sr-Latn-CS" sz="3600">
                <a:sym typeface="Symbol" pitchFamily="18" charset="2"/>
              </a:rPr>
              <a:t></a:t>
            </a:r>
          </a:p>
        </p:txBody>
      </p:sp>
      <p:sp>
        <p:nvSpPr>
          <p:cNvPr id="71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 i="1"/>
              <a:t>S</a:t>
            </a:r>
            <a:r>
              <a:rPr lang="sr-Latn-CS" sz="2800"/>
              <a:t> = </a:t>
            </a:r>
            <a:r>
              <a:rPr lang="sr-Latn-CS" sz="2800" i="1"/>
              <a:t>n</a:t>
            </a:r>
            <a:r>
              <a:rPr lang="sr-Latn-CS" sz="2800" baseline="-25000"/>
              <a:t>c</a:t>
            </a:r>
            <a:r>
              <a:rPr lang="sr-Latn-CS" sz="2800"/>
              <a:t> - </a:t>
            </a:r>
            <a:r>
              <a:rPr lang="sr-Latn-CS" sz="2800" i="1"/>
              <a:t>n</a:t>
            </a:r>
            <a:r>
              <a:rPr lang="sr-Latn-CS" sz="2800" baseline="-25000"/>
              <a:t>d</a:t>
            </a:r>
            <a:r>
              <a:rPr lang="sr-Latn-CS" sz="2800"/>
              <a:t> = 88 - 48 = 40 </a:t>
            </a: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r>
              <a:rPr lang="sv-SE" sz="2800"/>
              <a:t>Када постоје везе, </a:t>
            </a:r>
            <a:r>
              <a:rPr lang="sr-Latn-CS" sz="2800">
                <a:sym typeface="Symbol" pitchFamily="18" charset="2"/>
              </a:rPr>
              <a:t></a:t>
            </a:r>
            <a:r>
              <a:rPr lang="sr-Cyrl-CS" sz="2800"/>
              <a:t> </a:t>
            </a:r>
            <a:r>
              <a:rPr lang="sv-SE" sz="2800"/>
              <a:t>не може да буде један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И</a:t>
            </a:r>
            <a:r>
              <a:rPr lang="sv-SE" sz="2800"/>
              <a:t>мали бисмо савршену корелацију да су везе </a:t>
            </a:r>
            <a:r>
              <a:rPr lang="sr-Cyrl-CS" sz="2800"/>
              <a:t>биле </a:t>
            </a:r>
          </a:p>
          <a:p>
            <a:pPr lvl="1">
              <a:lnSpc>
                <a:spcPct val="90000"/>
              </a:lnSpc>
            </a:pPr>
            <a:r>
              <a:rPr lang="sv-SE" sz="2400"/>
              <a:t>између истих испитаника за обе променљиве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it-IT" sz="2800"/>
              <a:t>Да би ово </a:t>
            </a:r>
            <a:r>
              <a:rPr lang="sr-Cyrl-CS" sz="2800"/>
              <a:t>дозволили</a:t>
            </a:r>
            <a:r>
              <a:rPr lang="it-IT" sz="2800"/>
              <a:t>, користимо неку другу верзију </a:t>
            </a:r>
            <a:r>
              <a:rPr lang="sr-Latn-CS" sz="2800">
                <a:sym typeface="Symbol" pitchFamily="18" charset="2"/>
              </a:rPr>
              <a:t></a:t>
            </a:r>
            <a:r>
              <a:rPr lang="sr-Latn-CS" sz="2800"/>
              <a:t>, </a:t>
            </a:r>
            <a:r>
              <a:rPr lang="sr-Latn-CS" sz="2800">
                <a:sym typeface="Symbol" pitchFamily="18" charset="2"/>
              </a:rPr>
              <a:t></a:t>
            </a:r>
            <a:r>
              <a:rPr lang="sr-Latn-CS" sz="2800" baseline="-25000"/>
              <a:t>b</a:t>
            </a:r>
            <a:r>
              <a:rPr lang="sr-Cyrl-CS" sz="2800" baseline="-25000"/>
              <a:t> </a:t>
            </a:r>
            <a:endParaRPr lang="sr-Latn-CS" sz="2800" baseline="-25000"/>
          </a:p>
        </p:txBody>
      </p:sp>
      <p:sp>
        <p:nvSpPr>
          <p:cNvPr id="713733" name="Rectangle 5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13732" name="Object 4"/>
          <p:cNvGraphicFramePr>
            <a:graphicFrameLocks noChangeAspect="1"/>
          </p:cNvGraphicFramePr>
          <p:nvPr/>
        </p:nvGraphicFramePr>
        <p:xfrm>
          <a:off x="874713" y="2170113"/>
          <a:ext cx="4359275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3732" name="Equation" r:id="rId3" imgW="1562100" imgH="368300" progId="Equation.3">
                  <p:embed/>
                </p:oleObj>
              </mc:Choice>
              <mc:Fallback>
                <p:oleObj name="Equation" r:id="rId3" imgW="1562100" imgH="3683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713" y="2170113"/>
                        <a:ext cx="4359275" cy="1036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C90F5-E5BE-4C0D-BA60-896F60168B24}" type="slidenum">
              <a:rPr lang="en-US"/>
              <a:pPr/>
              <a:t>157</a:t>
            </a:fld>
            <a:endParaRPr lang="en-US"/>
          </a:p>
        </p:txBody>
      </p:sp>
      <p:sp>
        <p:nvSpPr>
          <p:cNvPr id="71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</a:t>
            </a:r>
            <a:r>
              <a:rPr lang="sr-Latn-CS" sz="3600"/>
              <a:t>endall-ov </a:t>
            </a:r>
            <a:r>
              <a:rPr lang="en-US" sz="3600"/>
              <a:t>коефицијент корелације ранга</a:t>
            </a:r>
            <a:r>
              <a:rPr lang="sr-Latn-CS" sz="3600"/>
              <a:t>, </a:t>
            </a:r>
            <a:r>
              <a:rPr lang="sr-Latn-CS" sz="3600">
                <a:sym typeface="Symbol" pitchFamily="18" charset="2"/>
              </a:rPr>
              <a:t></a:t>
            </a:r>
          </a:p>
        </p:txBody>
      </p:sp>
      <p:sp>
        <p:nvSpPr>
          <p:cNvPr id="71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800"/>
              <a:t>Има </a:t>
            </a:r>
            <a:r>
              <a:rPr lang="sr-Latn-CS" sz="2800" i="1"/>
              <a:t>n</a:t>
            </a:r>
            <a:r>
              <a:rPr lang="sr-Cyrl-CS" sz="2800"/>
              <a:t>(</a:t>
            </a:r>
            <a:r>
              <a:rPr lang="sr-Latn-CS" sz="2800" i="1"/>
              <a:t>n</a:t>
            </a:r>
            <a:r>
              <a:rPr lang="sr-Cyrl-CS" sz="2800" i="1"/>
              <a:t>-1</a:t>
            </a:r>
            <a:r>
              <a:rPr lang="sr-Cyrl-CS" sz="2800"/>
              <a:t>)/2 </a:t>
            </a:r>
            <a:r>
              <a:rPr lang="it-IT" sz="2800"/>
              <a:t>могућих парова</a:t>
            </a:r>
            <a:endParaRPr lang="sr-Cyrl-CS" sz="2800"/>
          </a:p>
          <a:p>
            <a:r>
              <a:rPr lang="it-IT" sz="2800"/>
              <a:t>Ако постоје </a:t>
            </a:r>
            <a:r>
              <a:rPr lang="sr-Latn-CS" sz="2800" i="1"/>
              <a:t>t</a:t>
            </a:r>
            <a:r>
              <a:rPr lang="sr-Latn-CS" sz="2800"/>
              <a:t> </a:t>
            </a:r>
            <a:r>
              <a:rPr lang="it-IT" sz="2800"/>
              <a:t>појединци везани за одређени ранг променљив</a:t>
            </a:r>
            <a:r>
              <a:rPr lang="sr-Cyrl-CS" sz="2800"/>
              <a:t>е </a:t>
            </a:r>
            <a:r>
              <a:rPr lang="it-IT" sz="2800" i="1"/>
              <a:t>X</a:t>
            </a:r>
            <a:endParaRPr lang="sr-Latn-CS" sz="2800" i="1"/>
          </a:p>
          <a:p>
            <a:pPr lvl="1"/>
            <a:r>
              <a:rPr lang="sr-Cyrl-CS" sz="2400"/>
              <a:t>ниједан </a:t>
            </a:r>
            <a:r>
              <a:rPr lang="it-IT" sz="2400"/>
              <a:t>пар од ових </a:t>
            </a:r>
            <a:r>
              <a:rPr lang="sr-Latn-CS" sz="2400" i="1"/>
              <a:t>t</a:t>
            </a:r>
            <a:r>
              <a:rPr lang="sr-Latn-CS" sz="2400"/>
              <a:t> </a:t>
            </a:r>
            <a:r>
              <a:rPr lang="it-IT" sz="2400"/>
              <a:t>појединаца не </a:t>
            </a:r>
            <a:r>
              <a:rPr lang="sr-Cyrl-CS" sz="2400"/>
              <a:t>доприноси </a:t>
            </a:r>
            <a:r>
              <a:rPr lang="sr-Latn-CS" sz="2400" i="1"/>
              <a:t>S</a:t>
            </a:r>
            <a:endParaRPr lang="sr-Cyrl-CS" sz="2400" i="1"/>
          </a:p>
          <a:p>
            <a:r>
              <a:rPr lang="it-IT" sz="2800"/>
              <a:t>Постој</a:t>
            </a:r>
            <a:r>
              <a:rPr lang="sr-Cyrl-CS" sz="2800"/>
              <a:t>и </a:t>
            </a:r>
            <a:r>
              <a:rPr lang="sr-Latn-CS" sz="2800" i="1"/>
              <a:t>t</a:t>
            </a:r>
            <a:r>
              <a:rPr lang="sr-Cyrl-CS" sz="2800"/>
              <a:t>(</a:t>
            </a:r>
            <a:r>
              <a:rPr lang="sr-Latn-CS" sz="2800" i="1"/>
              <a:t>t</a:t>
            </a:r>
            <a:r>
              <a:rPr lang="sr-Cyrl-CS" sz="2800" i="1"/>
              <a:t>-1</a:t>
            </a:r>
            <a:r>
              <a:rPr lang="sr-Cyrl-CS" sz="2800"/>
              <a:t>)/2 </a:t>
            </a:r>
            <a:r>
              <a:rPr lang="it-IT" sz="2800"/>
              <a:t>такв</a:t>
            </a:r>
            <a:r>
              <a:rPr lang="sr-Cyrl-CS" sz="2800"/>
              <a:t>их </a:t>
            </a:r>
            <a:r>
              <a:rPr lang="it-IT" sz="2800"/>
              <a:t>пар</a:t>
            </a:r>
            <a:r>
              <a:rPr lang="sr-Cyrl-CS" sz="2800"/>
              <a:t>ова</a:t>
            </a:r>
            <a:endParaRPr lang="sr-Latn-CS" sz="2800"/>
          </a:p>
          <a:p>
            <a:r>
              <a:rPr lang="it-IT" sz="2800"/>
              <a:t>Ако узмемо у обзир све групе повезаних појединаца имамо </a:t>
            </a:r>
            <a:r>
              <a:rPr lang="sr-Latn-CS" sz="2800"/>
              <a:t>               </a:t>
            </a:r>
          </a:p>
          <a:p>
            <a:pPr lvl="1"/>
            <a:r>
              <a:rPr lang="sr-Latn-CS" sz="2400"/>
              <a:t>                  </a:t>
            </a:r>
            <a:r>
              <a:rPr lang="it-IT" sz="2400"/>
              <a:t>парова који не </a:t>
            </a:r>
            <a:r>
              <a:rPr lang="sr-Cyrl-CS" sz="2400"/>
              <a:t>доприносе </a:t>
            </a:r>
            <a:r>
              <a:rPr lang="sr-Latn-CS" sz="2400" i="1"/>
              <a:t>S</a:t>
            </a:r>
            <a:r>
              <a:rPr lang="it-IT" sz="2400" i="1"/>
              <a:t>,</a:t>
            </a:r>
            <a:r>
              <a:rPr lang="it-IT" sz="2400"/>
              <a:t> сабирајући све групе повезаних рангова</a:t>
            </a:r>
            <a:endParaRPr lang="sr-Latn-CS" sz="2400"/>
          </a:p>
        </p:txBody>
      </p:sp>
      <p:sp>
        <p:nvSpPr>
          <p:cNvPr id="7157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15780" name="Object 4"/>
          <p:cNvGraphicFramePr>
            <a:graphicFrameLocks noChangeAspect="1"/>
          </p:cNvGraphicFramePr>
          <p:nvPr/>
        </p:nvGraphicFramePr>
        <p:xfrm>
          <a:off x="1398588" y="4864100"/>
          <a:ext cx="1385887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5780" name="Equation" r:id="rId3" imgW="685800" imgH="241300" progId="Equation.3">
                  <p:embed/>
                </p:oleObj>
              </mc:Choice>
              <mc:Fallback>
                <p:oleObj name="Equation" r:id="rId3" imgW="685800" imgH="2413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8588" y="4864100"/>
                        <a:ext cx="1385887" cy="481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0A39B-72DB-4F27-8C83-CBF4B835E64B}" type="slidenum">
              <a:rPr lang="en-US"/>
              <a:pPr/>
              <a:t>158</a:t>
            </a:fld>
            <a:endParaRPr lang="en-US"/>
          </a:p>
        </p:txBody>
      </p:sp>
      <p:sp>
        <p:nvSpPr>
          <p:cNvPr id="71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</a:t>
            </a:r>
            <a:r>
              <a:rPr lang="sr-Latn-CS" sz="3600"/>
              <a:t>endall-ov </a:t>
            </a:r>
            <a:r>
              <a:rPr lang="en-US" sz="3600"/>
              <a:t>коефицијент корелације ранга</a:t>
            </a:r>
            <a:r>
              <a:rPr lang="sr-Latn-CS" sz="3600"/>
              <a:t>, </a:t>
            </a:r>
            <a:r>
              <a:rPr lang="sr-Latn-CS" sz="3600">
                <a:sym typeface="Symbol" pitchFamily="18" charset="2"/>
              </a:rPr>
              <a:t></a:t>
            </a:r>
          </a:p>
        </p:txBody>
      </p:sp>
      <p:sp>
        <p:nvSpPr>
          <p:cNvPr id="71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U</a:t>
            </a:r>
            <a:r>
              <a:rPr lang="ru-RU" sz="2800"/>
              <a:t>купан број парова који могу </a:t>
            </a:r>
            <a:r>
              <a:rPr lang="sr-Cyrl-CS" sz="2800"/>
              <a:t>да доприносе </a:t>
            </a:r>
            <a:r>
              <a:rPr lang="sr-Latn-CS" sz="2800" i="1"/>
              <a:t>S</a:t>
            </a:r>
          </a:p>
          <a:p>
            <a:endParaRPr lang="sr-Latn-CS" sz="2800"/>
          </a:p>
          <a:p>
            <a:r>
              <a:rPr lang="sr-Latn-CS" sz="2800" i="1"/>
              <a:t>S</a:t>
            </a:r>
            <a:r>
              <a:rPr lang="ru-RU" sz="2800"/>
              <a:t> не може бити веће од</a:t>
            </a:r>
            <a:endParaRPr lang="sr-Latn-CS" sz="2800"/>
          </a:p>
          <a:p>
            <a:endParaRPr lang="sr-Latn-CS" sz="2800"/>
          </a:p>
          <a:p>
            <a:r>
              <a:rPr lang="it-IT" sz="2800"/>
              <a:t>Ако број појединаца са истом вредношћу </a:t>
            </a:r>
            <a:r>
              <a:rPr lang="it-IT" sz="2800" i="1"/>
              <a:t>Y </a:t>
            </a:r>
            <a:r>
              <a:rPr lang="en-GB" sz="2800"/>
              <a:t>означимо са </a:t>
            </a:r>
            <a:r>
              <a:rPr lang="sr-Latn-CS" sz="2800" i="1"/>
              <a:t>u</a:t>
            </a:r>
            <a:r>
              <a:rPr lang="it-IT" sz="2800" i="1"/>
              <a:t>,</a:t>
            </a:r>
            <a:r>
              <a:rPr lang="it-IT" sz="2800"/>
              <a:t> тада број парова који могу </a:t>
            </a:r>
            <a:r>
              <a:rPr lang="sr-Cyrl-CS" sz="2800"/>
              <a:t>да доприносе </a:t>
            </a:r>
            <a:r>
              <a:rPr lang="sr-Latn-CS" sz="2800" i="1"/>
              <a:t>S</a:t>
            </a:r>
            <a:r>
              <a:rPr lang="it-IT" sz="2800"/>
              <a:t> је </a:t>
            </a:r>
            <a:r>
              <a:rPr lang="sr-Latn-CS" sz="2800"/>
              <a:t> </a:t>
            </a:r>
          </a:p>
        </p:txBody>
      </p:sp>
      <p:sp>
        <p:nvSpPr>
          <p:cNvPr id="717829" name="Rectangle 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17828" name="Object 4"/>
          <p:cNvGraphicFramePr>
            <a:graphicFrameLocks noChangeAspect="1"/>
          </p:cNvGraphicFramePr>
          <p:nvPr/>
        </p:nvGraphicFramePr>
        <p:xfrm>
          <a:off x="900113" y="2017713"/>
          <a:ext cx="24479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28" name="Equation" r:id="rId3" imgW="1117600" imgH="241300" progId="Equation.3">
                  <p:embed/>
                </p:oleObj>
              </mc:Choice>
              <mc:Fallback>
                <p:oleObj name="Equation" r:id="rId3" imgW="1117600" imgH="2413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017713"/>
                        <a:ext cx="244792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831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17830" name="Object 6"/>
          <p:cNvGraphicFramePr>
            <a:graphicFrameLocks noChangeAspect="1"/>
          </p:cNvGraphicFramePr>
          <p:nvPr/>
        </p:nvGraphicFramePr>
        <p:xfrm>
          <a:off x="925513" y="3000375"/>
          <a:ext cx="2814637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30" name="Equation" r:id="rId5" imgW="1231366" imgH="241195" progId="Equation.3">
                  <p:embed/>
                </p:oleObj>
              </mc:Choice>
              <mc:Fallback>
                <p:oleObj name="Equation" r:id="rId5" imgW="1231366" imgH="241195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3000375"/>
                        <a:ext cx="2814637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32" name="Object 8"/>
          <p:cNvGraphicFramePr>
            <a:graphicFrameLocks noChangeAspect="1"/>
          </p:cNvGraphicFramePr>
          <p:nvPr/>
        </p:nvGraphicFramePr>
        <p:xfrm>
          <a:off x="3475038" y="4468813"/>
          <a:ext cx="28448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32" name="Equation" r:id="rId7" imgW="1244600" imgH="241300" progId="Equation.3">
                  <p:embed/>
                </p:oleObj>
              </mc:Choice>
              <mc:Fallback>
                <p:oleObj name="Equation" r:id="rId7" imgW="1244600" imgH="2413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5038" y="4468813"/>
                        <a:ext cx="2844800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835" name="Rectangle 11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17834" name="Object 10"/>
          <p:cNvGraphicFramePr>
            <a:graphicFrameLocks noChangeAspect="1"/>
          </p:cNvGraphicFramePr>
          <p:nvPr/>
        </p:nvGraphicFramePr>
        <p:xfrm>
          <a:off x="1152525" y="4962525"/>
          <a:ext cx="6456363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34" name="Equation" r:id="rId9" imgW="2882900" imgH="596900" progId="Equation.3">
                  <p:embed/>
                </p:oleObj>
              </mc:Choice>
              <mc:Fallback>
                <p:oleObj name="Equation" r:id="rId9" imgW="2882900" imgH="5969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2525" y="4962525"/>
                        <a:ext cx="6456363" cy="1343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EABE-39DD-4FF2-805D-DB3401BE4023}" type="slidenum">
              <a:rPr lang="en-US"/>
              <a:pPr/>
              <a:t>159</a:t>
            </a:fld>
            <a:endParaRPr lang="en-US"/>
          </a:p>
        </p:txBody>
      </p:sp>
      <p:sp>
        <p:nvSpPr>
          <p:cNvPr id="71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</a:t>
            </a:r>
            <a:r>
              <a:rPr lang="sr-Latn-CS" sz="3600"/>
              <a:t>endall-ov </a:t>
            </a:r>
            <a:r>
              <a:rPr lang="en-US" sz="3600"/>
              <a:t>коефицијент корелације ранга</a:t>
            </a:r>
            <a:r>
              <a:rPr lang="sr-Latn-CS" sz="3600"/>
              <a:t>, </a:t>
            </a:r>
            <a:r>
              <a:rPr lang="sr-Latn-CS" sz="3600">
                <a:sym typeface="Symbol" pitchFamily="18" charset="2"/>
              </a:rPr>
              <a:t></a:t>
            </a:r>
          </a:p>
        </p:txBody>
      </p:sp>
      <p:sp>
        <p:nvSpPr>
          <p:cNvPr id="71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A</a:t>
            </a:r>
            <a:r>
              <a:rPr lang="ru-RU" sz="2800"/>
              <a:t>ко нема веза</a:t>
            </a:r>
            <a:endParaRPr lang="sr-Latn-CS" sz="2800"/>
          </a:p>
          <a:p>
            <a:pPr>
              <a:spcBef>
                <a:spcPct val="50000"/>
              </a:spcBef>
            </a:pPr>
            <a:r>
              <a:rPr lang="sr-Latn-CS" sz="2800"/>
              <a:t>Ka</a:t>
            </a:r>
            <a:r>
              <a:rPr lang="ru-RU" sz="2800"/>
              <a:t>да су рангови идентични </a:t>
            </a:r>
            <a:r>
              <a:rPr lang="sr-Latn-CS" sz="2800">
                <a:sym typeface="Symbol" pitchFamily="18" charset="2"/>
              </a:rPr>
              <a:t></a:t>
            </a:r>
            <a:r>
              <a:rPr lang="sr-Latn-CS" sz="2800" baseline="-25000"/>
              <a:t>b</a:t>
            </a:r>
            <a:r>
              <a:rPr lang="ru-RU" sz="2800"/>
              <a:t> = 1</a:t>
            </a:r>
            <a:r>
              <a:rPr lang="sr-Latn-CS" sz="2800"/>
              <a:t> </a:t>
            </a:r>
          </a:p>
          <a:p>
            <a:pPr>
              <a:spcBef>
                <a:spcPct val="50000"/>
              </a:spcBef>
            </a:pPr>
            <a:r>
              <a:rPr lang="sr-Cyrl-CS" sz="2800"/>
              <a:t>Н</a:t>
            </a:r>
            <a:r>
              <a:rPr lang="en-GB" sz="2800"/>
              <a:t>улт</a:t>
            </a:r>
            <a:r>
              <a:rPr lang="sr-Cyrl-CS" sz="2800"/>
              <a:t>а</a:t>
            </a:r>
            <a:r>
              <a:rPr lang="en-GB" sz="2800"/>
              <a:t> хипотез</a:t>
            </a:r>
            <a:r>
              <a:rPr lang="sr-Cyrl-CS" sz="2800"/>
              <a:t>а</a:t>
            </a:r>
          </a:p>
          <a:p>
            <a:pPr lvl="1">
              <a:spcBef>
                <a:spcPct val="50000"/>
              </a:spcBef>
            </a:pPr>
            <a:r>
              <a:rPr lang="en-GB" sz="2400"/>
              <a:t>да не постоји однос између две променљиве у популациј</a:t>
            </a:r>
            <a:r>
              <a:rPr lang="sr-Cyrl-CS" sz="2400"/>
              <a:t>и </a:t>
            </a:r>
            <a:r>
              <a:rPr lang="en-GB" sz="2400"/>
              <a:t>из које је наш узорак извучен</a:t>
            </a:r>
            <a:endParaRPr lang="sr-Latn-CS" sz="2400"/>
          </a:p>
          <a:p>
            <a:pPr>
              <a:spcBef>
                <a:spcPct val="50000"/>
              </a:spcBef>
            </a:pPr>
            <a:r>
              <a:rPr lang="sr-Cyrl-CS" sz="2800"/>
              <a:t>Н</a:t>
            </a:r>
            <a:r>
              <a:rPr lang="en-GB" sz="2800"/>
              <a:t>ас интересује вероватноћа </a:t>
            </a:r>
            <a:r>
              <a:rPr lang="sr-Latn-CS" sz="2800" i="1"/>
              <a:t>S</a:t>
            </a:r>
            <a:r>
              <a:rPr lang="sr-Latn-CS" sz="2800"/>
              <a:t> </a:t>
            </a:r>
            <a:r>
              <a:rPr lang="en-GB" sz="2800"/>
              <a:t>која је екстремна као или екстремнија</a:t>
            </a:r>
            <a:r>
              <a:rPr lang="it-IT" sz="2800"/>
              <a:t> (</a:t>
            </a:r>
            <a:r>
              <a:rPr lang="en-GB" sz="2800"/>
              <a:t>тј</a:t>
            </a:r>
            <a:r>
              <a:rPr lang="it-IT" sz="2800"/>
              <a:t>. </a:t>
            </a:r>
            <a:r>
              <a:rPr lang="en-GB" sz="2800"/>
              <a:t>далеко од нуле</a:t>
            </a:r>
            <a:r>
              <a:rPr lang="it-IT" sz="2800"/>
              <a:t>) </a:t>
            </a:r>
            <a:r>
              <a:rPr lang="en-GB" sz="2800"/>
              <a:t>од </a:t>
            </a:r>
            <a:r>
              <a:rPr lang="sr-Cyrl-CS" sz="2800"/>
              <a:t>посматране </a:t>
            </a:r>
            <a:r>
              <a:rPr lang="en-GB" sz="2800"/>
              <a:t>вредности</a:t>
            </a:r>
            <a:r>
              <a:rPr lang="sr-Latn-CS" sz="2800"/>
              <a:t> </a:t>
            </a:r>
          </a:p>
        </p:txBody>
      </p:sp>
      <p:sp>
        <p:nvSpPr>
          <p:cNvPr id="719877" name="Rectangle 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879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19878" name="Object 6"/>
          <p:cNvGraphicFramePr>
            <a:graphicFrameLocks noChangeAspect="1"/>
          </p:cNvGraphicFramePr>
          <p:nvPr/>
        </p:nvGraphicFramePr>
        <p:xfrm>
          <a:off x="3316288" y="1509713"/>
          <a:ext cx="295433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78" name="Equation" r:id="rId3" imgW="1218671" imgH="241195" progId="Equation.3">
                  <p:embed/>
                </p:oleObj>
              </mc:Choice>
              <mc:Fallback>
                <p:oleObj name="Equation" r:id="rId3" imgW="1218671" imgH="241195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6288" y="1509713"/>
                        <a:ext cx="2954337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i="1"/>
              <a:t>Коефицијент детерминације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/>
              <a:t>Показује колики је део варијансе две променљиве заједнички</a:t>
            </a:r>
          </a:p>
          <a:p>
            <a:pPr lvl="1"/>
            <a:r>
              <a:rPr lang="sr-Cyrl-RS"/>
              <a:t>''колики је део варијансе једне променљиве објашњен (или проузрокован) варијансом друге''</a:t>
            </a:r>
          </a:p>
          <a:p>
            <a:r>
              <a:rPr lang="sr-Cyrl-RS"/>
              <a:t>Само квадрирајте вредност </a:t>
            </a:r>
            <a:r>
              <a:rPr lang="en-GB"/>
              <a:t>Пирсоновог коефицијента r </a:t>
            </a:r>
            <a:r>
              <a:rPr lang="sr-Cyrl-RS"/>
              <a:t>(помножите </a:t>
            </a:r>
            <a:r>
              <a:rPr lang="en-GB"/>
              <a:t>r</a:t>
            </a:r>
            <a:r>
              <a:rPr lang="sr-Cyrl-RS"/>
              <a:t> са самим собом) </a:t>
            </a:r>
          </a:p>
          <a:p>
            <a:r>
              <a:rPr lang="sr-Cyrl-RS"/>
              <a:t>Да би сте то претворили у ''проценат варијансе'', добијени производ помножите са 100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7626-438B-4F48-A5F4-8842C71B5D43}" type="slidenum">
              <a:rPr lang="en-US"/>
              <a:pPr/>
              <a:t>160</a:t>
            </a:fld>
            <a:endParaRPr lang="en-US"/>
          </a:p>
        </p:txBody>
      </p:sp>
      <p:sp>
        <p:nvSpPr>
          <p:cNvPr id="72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/>
              <a:t>Двостран</a:t>
            </a:r>
            <a:r>
              <a:rPr lang="sr-Cyrl-CS" sz="3600"/>
              <a:t>е </a:t>
            </a:r>
            <a:r>
              <a:rPr lang="it-IT" sz="3600"/>
              <a:t>5% и 1% тачк</a:t>
            </a:r>
            <a:r>
              <a:rPr lang="sr-Cyrl-CS" sz="3600"/>
              <a:t>е </a:t>
            </a:r>
            <a:r>
              <a:rPr lang="it-IT" sz="3600"/>
              <a:t>расподеле </a:t>
            </a:r>
            <a:r>
              <a:rPr lang="sr-Latn-CS" sz="3600" i="1"/>
              <a:t>S</a:t>
            </a:r>
            <a:r>
              <a:rPr lang="sr-Latn-CS" sz="3600"/>
              <a:t> </a:t>
            </a:r>
            <a:r>
              <a:rPr lang="sr-Cyrl-CS" sz="3600"/>
              <a:t>за </a:t>
            </a:r>
            <a:r>
              <a:rPr lang="sr-Latn-CS" sz="3600"/>
              <a:t>Кendall</a:t>
            </a:r>
            <a:r>
              <a:rPr lang="sr-Cyrl-CS" sz="3600"/>
              <a:t>-ово </a:t>
            </a:r>
            <a:r>
              <a:rPr lang="sr-Latn-CS" sz="3600">
                <a:sym typeface="Symbol" pitchFamily="18" charset="2"/>
              </a:rPr>
              <a:t></a:t>
            </a:r>
            <a:r>
              <a:rPr lang="sr-Latn-CS" sz="3600"/>
              <a:t> </a:t>
            </a:r>
          </a:p>
        </p:txBody>
      </p:sp>
      <p:graphicFrame>
        <p:nvGraphicFramePr>
          <p:cNvPr id="72192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703263" y="1322388"/>
          <a:ext cx="8113712" cy="506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923" name="Document" r:id="rId3" imgW="6023700" imgH="3759682" progId="Word.Document.8">
                  <p:embed/>
                </p:oleObj>
              </mc:Choice>
              <mc:Fallback>
                <p:oleObj name="Document" r:id="rId3" imgW="6023700" imgH="3759682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322388"/>
                        <a:ext cx="8113712" cy="5064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1724-78E3-4D1B-ACF0-8DC1D22E532F}" type="slidenum">
              <a:rPr lang="en-US"/>
              <a:pPr/>
              <a:t>161</a:t>
            </a:fld>
            <a:endParaRPr lang="en-US"/>
          </a:p>
        </p:txBody>
      </p:sp>
      <p:sp>
        <p:nvSpPr>
          <p:cNvPr id="72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</a:t>
            </a:r>
            <a:r>
              <a:rPr lang="sr-Latn-CS" sz="3600"/>
              <a:t>endall-ov </a:t>
            </a:r>
            <a:r>
              <a:rPr lang="en-US" sz="3600"/>
              <a:t>коефицијент корелације ранга</a:t>
            </a:r>
            <a:r>
              <a:rPr lang="sr-Latn-CS" sz="3600"/>
              <a:t>, </a:t>
            </a:r>
            <a:r>
              <a:rPr lang="sr-Latn-CS" sz="3600">
                <a:sym typeface="Symbol" pitchFamily="18" charset="2"/>
              </a:rPr>
              <a:t></a:t>
            </a:r>
          </a:p>
        </p:txBody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/>
              <a:t>Када је величина узорка већа од 10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Latn-CS" i="1"/>
              <a:t>S</a:t>
            </a:r>
            <a:r>
              <a:rPr lang="sr-Latn-CS"/>
              <a:t> </a:t>
            </a:r>
            <a:r>
              <a:rPr lang="it-IT"/>
              <a:t>има приближно Нормалну расподелу по нултој хипотези, са средином нула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en-GB"/>
              <a:t>Ако нема веза, варијанса је</a:t>
            </a:r>
            <a:endParaRPr lang="sr-Cyrl-CS"/>
          </a:p>
          <a:p>
            <a:pPr>
              <a:lnSpc>
                <a:spcPct val="90000"/>
              </a:lnSpc>
            </a:pPr>
            <a:endParaRPr lang="sr-Cyrl-CS"/>
          </a:p>
          <a:p>
            <a:pPr>
              <a:lnSpc>
                <a:spcPct val="90000"/>
              </a:lnSpc>
            </a:pP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Н</a:t>
            </a:r>
            <a:r>
              <a:rPr lang="ru-RU"/>
              <a:t>а пример, </a:t>
            </a:r>
            <a:r>
              <a:rPr lang="sr-Latn-CS"/>
              <a:t>S =40, n = 17 </a:t>
            </a:r>
            <a:r>
              <a:rPr lang="ru-RU"/>
              <a:t>и нема веза, тако да је Стандардн</a:t>
            </a:r>
            <a:r>
              <a:rPr lang="sr-Cyrl-CS"/>
              <a:t>о</a:t>
            </a:r>
            <a:r>
              <a:rPr lang="ru-RU"/>
              <a:t> Нормалн</a:t>
            </a:r>
            <a:r>
              <a:rPr lang="sr-Cyrl-CS"/>
              <a:t>о одступање </a:t>
            </a:r>
            <a:endParaRPr lang="sr-Latn-CS"/>
          </a:p>
        </p:txBody>
      </p:sp>
      <p:sp>
        <p:nvSpPr>
          <p:cNvPr id="723973" name="Rectangle 5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23972" name="Object 4"/>
          <p:cNvGraphicFramePr>
            <a:graphicFrameLocks noChangeAspect="1"/>
          </p:cNvGraphicFramePr>
          <p:nvPr/>
        </p:nvGraphicFramePr>
        <p:xfrm>
          <a:off x="1084263" y="3478213"/>
          <a:ext cx="3554412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72" name="Equation" r:id="rId3" imgW="1497950" imgH="342751" progId="Equation.3">
                  <p:embed/>
                </p:oleObj>
              </mc:Choice>
              <mc:Fallback>
                <p:oleObj name="Equation" r:id="rId3" imgW="1497950" imgH="342751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4263" y="3478213"/>
                        <a:ext cx="3554412" cy="814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3975" name="Rectangle 7"/>
          <p:cNvSpPr>
            <a:spLocks noChangeArrowheads="1"/>
          </p:cNvSpPr>
          <p:nvPr/>
        </p:nvSpPr>
        <p:spPr bwMode="auto">
          <a:xfrm>
            <a:off x="0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23974" name="Object 6"/>
          <p:cNvGraphicFramePr>
            <a:graphicFrameLocks noChangeAspect="1"/>
          </p:cNvGraphicFramePr>
          <p:nvPr/>
        </p:nvGraphicFramePr>
        <p:xfrm>
          <a:off x="3030538" y="5465763"/>
          <a:ext cx="5943600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74" name="Equation" r:id="rId5" imgW="3467100" imgH="406400" progId="Equation.3">
                  <p:embed/>
                </p:oleObj>
              </mc:Choice>
              <mc:Fallback>
                <p:oleObj name="Equation" r:id="rId5" imgW="3467100" imgH="406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0538" y="5465763"/>
                        <a:ext cx="5943600" cy="701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E1551-4AFB-4835-8C42-1257B8038B45}" type="slidenum">
              <a:rPr lang="en-US"/>
              <a:pPr/>
              <a:t>162</a:t>
            </a:fld>
            <a:endParaRPr lang="en-US"/>
          </a:p>
        </p:txBody>
      </p:sp>
      <p:sp>
        <p:nvSpPr>
          <p:cNvPr id="92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Процентне тачке Нормалне расподеле </a:t>
            </a:r>
          </a:p>
        </p:txBody>
      </p:sp>
      <p:graphicFrame>
        <p:nvGraphicFramePr>
          <p:cNvPr id="92979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770188" y="1373188"/>
          <a:ext cx="3370262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795" name="Document" r:id="rId3" imgW="6067931" imgH="5241739" progId="Word.Document.8">
                  <p:embed/>
                </p:oleObj>
              </mc:Choice>
              <mc:Fallback>
                <p:oleObj name="Document" r:id="rId3" imgW="6067931" imgH="5241739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0872" r="21280" b="3023"/>
                      <a:stretch>
                        <a:fillRect/>
                      </a:stretch>
                    </p:blipFill>
                    <p:spPr bwMode="auto">
                      <a:xfrm>
                        <a:off x="2770188" y="1373188"/>
                        <a:ext cx="3370262" cy="502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9796" name="Rectangle 4"/>
          <p:cNvSpPr>
            <a:spLocks noChangeArrowheads="1"/>
          </p:cNvSpPr>
          <p:nvPr/>
        </p:nvSpPr>
        <p:spPr bwMode="auto">
          <a:xfrm>
            <a:off x="-833438" y="3273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sr-Latn-CS"/>
          </a:p>
        </p:txBody>
      </p:sp>
    </p:spTree>
  </p:cSld>
  <p:clrMapOvr>
    <a:masterClrMapping/>
  </p:clrMapOvr>
  <p:transition advTm="46519"/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D93-5C93-4F56-A9F4-78BC69C12662}" type="slidenum">
              <a:rPr lang="en-US"/>
              <a:pPr/>
              <a:t>163</a:t>
            </a:fld>
            <a:endParaRPr lang="en-US"/>
          </a:p>
        </p:txBody>
      </p:sp>
      <p:sp>
        <p:nvSpPr>
          <p:cNvPr id="72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</a:t>
            </a:r>
            <a:r>
              <a:rPr lang="sr-Latn-CS" sz="3600"/>
              <a:t>endall-ov </a:t>
            </a:r>
            <a:r>
              <a:rPr lang="en-US" sz="3600"/>
              <a:t>коефицијент корелације ранга</a:t>
            </a:r>
            <a:r>
              <a:rPr lang="sr-Latn-CS" sz="3600"/>
              <a:t>, </a:t>
            </a:r>
            <a:r>
              <a:rPr lang="sr-Latn-CS" sz="3600">
                <a:sym typeface="Symbol" pitchFamily="18" charset="2"/>
              </a:rPr>
              <a:t></a:t>
            </a:r>
          </a:p>
        </p:txBody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Ово даје двострану вероватноћу од</a:t>
            </a:r>
            <a:r>
              <a:rPr lang="sr-Latn-CS"/>
              <a:t> 0.1</a:t>
            </a:r>
            <a:r>
              <a:rPr lang="sr-Cyrl-CS"/>
              <a:t>2</a:t>
            </a:r>
            <a:r>
              <a:rPr lang="sr-Latn-CS"/>
              <a:t> </a:t>
            </a:r>
          </a:p>
          <a:p>
            <a:r>
              <a:rPr lang="sr-Cyrl-CS"/>
              <a:t>Она је врло слична оној пронађеној помоћу </a:t>
            </a:r>
            <a:r>
              <a:rPr lang="sr-Latn-CS"/>
              <a:t>Spearman-o</a:t>
            </a:r>
            <a:r>
              <a:rPr lang="sr-Cyrl-CS"/>
              <a:t>в</a:t>
            </a:r>
            <a:r>
              <a:rPr lang="sr-Latn-CS"/>
              <a:t>o</a:t>
            </a:r>
            <a:r>
              <a:rPr lang="sr-Cyrl-CS"/>
              <a:t>г </a:t>
            </a:r>
            <a:r>
              <a:rPr lang="sr-Latn-CS"/>
              <a:t>r</a:t>
            </a:r>
            <a:endParaRPr lang="sr-Cyrl-CS"/>
          </a:p>
          <a:p>
            <a:r>
              <a:rPr lang="sr-Cyrl-CS"/>
              <a:t>Корелација производа момента </a:t>
            </a:r>
            <a:r>
              <a:rPr lang="sr-Latn-CS" i="1"/>
              <a:t>r</a:t>
            </a:r>
            <a:r>
              <a:rPr lang="sr-Cyrl-CS"/>
              <a:t>, даје </a:t>
            </a:r>
            <a:r>
              <a:rPr lang="sr-Latn-CS" i="1"/>
              <a:t>r</a:t>
            </a:r>
            <a:r>
              <a:rPr lang="sr-Cyrl-CS"/>
              <a:t> = 0.30, </a:t>
            </a:r>
            <a:r>
              <a:rPr lang="sr-Latn-CS"/>
              <a:t>P</a:t>
            </a:r>
            <a:r>
              <a:rPr lang="sr-Cyrl-CS"/>
              <a:t> = 0.24</a:t>
            </a:r>
          </a:p>
          <a:p>
            <a:pPr lvl="1"/>
            <a:r>
              <a:rPr lang="sr-Cyrl-CS"/>
              <a:t>не-Нормална расподела променљивих чини ово </a:t>
            </a:r>
            <a:r>
              <a:rPr lang="sr-Latn-CS"/>
              <a:t>P</a:t>
            </a:r>
            <a:r>
              <a:rPr lang="sr-Cyrl-CS"/>
              <a:t> неважећим</a:t>
            </a:r>
            <a:r>
              <a:rPr lang="sr-Latn-CS"/>
              <a:t> </a:t>
            </a:r>
          </a:p>
        </p:txBody>
      </p:sp>
    </p:spTree>
  </p:cSld>
  <p:clrMapOvr>
    <a:masterClrMapping/>
  </p:clrMapOvr>
  <p:transition advTm="46519"/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7402-C389-4201-805B-642BAEB1C5C2}" type="slidenum">
              <a:rPr lang="en-US"/>
              <a:pPr/>
              <a:t>164</a:t>
            </a:fld>
            <a:endParaRPr lang="en-US"/>
          </a:p>
        </p:txBody>
      </p:sp>
      <p:sp>
        <p:nvSpPr>
          <p:cNvPr id="72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</a:t>
            </a:r>
            <a:r>
              <a:rPr lang="sr-Latn-CS" sz="3600"/>
              <a:t>endall-ov </a:t>
            </a:r>
            <a:r>
              <a:rPr lang="en-US" sz="3600"/>
              <a:t>коефицијент корелације ранга</a:t>
            </a:r>
            <a:r>
              <a:rPr lang="sr-Latn-CS" sz="3600"/>
              <a:t>, </a:t>
            </a:r>
            <a:r>
              <a:rPr lang="sr-Latn-CS" sz="3600">
                <a:sym typeface="Symbol" pitchFamily="18" charset="2"/>
              </a:rPr>
              <a:t></a:t>
            </a:r>
          </a:p>
        </p:txBody>
      </p:sp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Latn-CS" sz="2400"/>
              <a:t>Spearman-ovo r</a:t>
            </a:r>
            <a:r>
              <a:rPr lang="sr-Cyrl-CS" sz="2400"/>
              <a:t> </a:t>
            </a:r>
            <a:r>
              <a:rPr lang="en-GB" sz="2400">
                <a:sym typeface="Times New Roman" pitchFamily="18" charset="0"/>
              </a:rPr>
              <a:t></a:t>
            </a:r>
            <a:r>
              <a:rPr lang="sr-Cyrl-CS" sz="2400"/>
              <a:t>је старије од </a:t>
            </a:r>
            <a:r>
              <a:rPr lang="sr-Latn-CS" sz="2400"/>
              <a:t>Кendall</a:t>
            </a:r>
            <a:r>
              <a:rPr lang="sr-Cyrl-CS" sz="2400"/>
              <a:t>-овог </a:t>
            </a:r>
            <a:r>
              <a:rPr lang="sr-Latn-CS" sz="2400">
                <a:sym typeface="Symbol" pitchFamily="18" charset="2"/>
              </a:rPr>
              <a:t></a:t>
            </a:r>
            <a:endParaRPr lang="sr-Cyrl-CS" sz="2400">
              <a:sym typeface="Symbol" pitchFamily="18" charset="2"/>
            </a:endParaRPr>
          </a:p>
          <a:p>
            <a:pPr lvl="1">
              <a:lnSpc>
                <a:spcPct val="95000"/>
              </a:lnSpc>
            </a:pPr>
            <a:r>
              <a:rPr lang="sr-Cyrl-CS" sz="2000"/>
              <a:t>једноставни аналог коефицијента корелације производа момента, </a:t>
            </a:r>
            <a:r>
              <a:rPr lang="sr-Latn-CS" sz="2000"/>
              <a:t>Pearson</a:t>
            </a:r>
            <a:r>
              <a:rPr lang="sr-Cyrl-CS" sz="2000"/>
              <a:t>-овог </a:t>
            </a:r>
            <a:r>
              <a:rPr lang="sr-Latn-CS" sz="2000" i="1"/>
              <a:t>r</a:t>
            </a:r>
            <a:endParaRPr lang="sr-Cyrl-CS" sz="2000" i="1"/>
          </a:p>
          <a:p>
            <a:pPr>
              <a:lnSpc>
                <a:spcPct val="95000"/>
              </a:lnSpc>
            </a:pPr>
            <a:r>
              <a:rPr lang="sr-Cyrl-CS" sz="2400">
                <a:sym typeface="Symbol" pitchFamily="18" charset="2"/>
              </a:rPr>
              <a:t>Н</a:t>
            </a:r>
            <a:r>
              <a:rPr lang="en-GB" sz="2400"/>
              <a:t>умеричка вредност од </a:t>
            </a:r>
            <a:r>
              <a:rPr lang="sr-Latn-CS" sz="2400"/>
              <a:t>r </a:t>
            </a:r>
            <a:r>
              <a:rPr lang="en-GB" sz="2400"/>
              <a:t>је већа од </a:t>
            </a:r>
            <a:r>
              <a:rPr lang="sr-Latn-CS" sz="2400">
                <a:sym typeface="Symbol" pitchFamily="18" charset="2"/>
              </a:rPr>
              <a:t></a:t>
            </a:r>
            <a:endParaRPr lang="sr-Cyrl-CS" sz="2400">
              <a:sym typeface="Symbol" pitchFamily="18" charset="2"/>
            </a:endParaRPr>
          </a:p>
          <a:p>
            <a:pPr>
              <a:lnSpc>
                <a:spcPct val="95000"/>
              </a:lnSpc>
            </a:pPr>
            <a:r>
              <a:rPr lang="en-GB" sz="2400"/>
              <a:t>Није могуће израчунати </a:t>
            </a:r>
            <a:r>
              <a:rPr lang="sr-Latn-CS" sz="2400">
                <a:sym typeface="Symbol" pitchFamily="18" charset="2"/>
              </a:rPr>
              <a:t></a:t>
            </a:r>
            <a:r>
              <a:rPr lang="sr-Latn-CS" sz="2400"/>
              <a:t> </a:t>
            </a:r>
            <a:r>
              <a:rPr lang="sr-Cyrl-CS" sz="2400"/>
              <a:t>из </a:t>
            </a:r>
            <a:r>
              <a:rPr lang="sr-Latn-CS" sz="2400"/>
              <a:t>r</a:t>
            </a:r>
            <a:r>
              <a:rPr lang="sr-Cyrl-CS" sz="2400"/>
              <a:t>, или </a:t>
            </a:r>
            <a:r>
              <a:rPr lang="sr-Latn-CS" sz="2400"/>
              <a:t>r</a:t>
            </a:r>
            <a:r>
              <a:rPr lang="sr-Cyrl-CS" sz="2400"/>
              <a:t> из </a:t>
            </a:r>
            <a:r>
              <a:rPr lang="sr-Latn-CS" sz="2400">
                <a:sym typeface="Symbol" pitchFamily="18" charset="2"/>
              </a:rPr>
              <a:t></a:t>
            </a:r>
            <a:endParaRPr lang="sr-Cyrl-CS" sz="2400">
              <a:sym typeface="Symbol" pitchFamily="18" charset="2"/>
            </a:endParaRPr>
          </a:p>
          <a:p>
            <a:pPr lvl="1">
              <a:lnSpc>
                <a:spcPct val="95000"/>
              </a:lnSpc>
            </a:pPr>
            <a:r>
              <a:rPr lang="en-GB" sz="2000"/>
              <a:t>они мере различите врсте корелација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Latn-CS" sz="2400"/>
              <a:t>r </a:t>
            </a:r>
            <a:r>
              <a:rPr lang="en-GB" sz="2400"/>
              <a:t>даје више тежине </a:t>
            </a:r>
            <a:r>
              <a:rPr lang="sr-Cyrl-CS" sz="2400"/>
              <a:t>преокретању </a:t>
            </a:r>
            <a:r>
              <a:rPr lang="en-GB" sz="2400"/>
              <a:t>ред</a:t>
            </a:r>
            <a:r>
              <a:rPr lang="sr-Cyrl-CS" sz="2400"/>
              <a:t>оследа </a:t>
            </a:r>
            <a:r>
              <a:rPr lang="en-GB" sz="2400"/>
              <a:t>када су подаци више удаљени у </a:t>
            </a:r>
            <a:r>
              <a:rPr lang="sr-Cyrl-CS" sz="2400"/>
              <a:t>рангу </a:t>
            </a:r>
            <a:r>
              <a:rPr lang="en-GB" sz="2400"/>
              <a:t>него онда када постоји </a:t>
            </a:r>
            <a:r>
              <a:rPr lang="sr-Cyrl-CS" sz="2400"/>
              <a:t>преокретање </a:t>
            </a:r>
            <a:r>
              <a:rPr lang="en-GB" sz="2400"/>
              <a:t>која је бли</a:t>
            </a:r>
            <a:r>
              <a:rPr lang="sr-Cyrl-CS" sz="2400"/>
              <a:t>же заједно </a:t>
            </a:r>
            <a:r>
              <a:rPr lang="en-GB" sz="2400"/>
              <a:t>у </a:t>
            </a:r>
            <a:r>
              <a:rPr lang="sr-Cyrl-CS" sz="2400"/>
              <a:t>рангу</a:t>
            </a:r>
          </a:p>
          <a:p>
            <a:pPr lvl="1">
              <a:lnSpc>
                <a:spcPct val="95000"/>
              </a:lnSpc>
            </a:pPr>
            <a:r>
              <a:rPr lang="sr-Latn-CS" sz="2000">
                <a:sym typeface="Symbol" pitchFamily="18" charset="2"/>
              </a:rPr>
              <a:t></a:t>
            </a:r>
            <a:r>
              <a:rPr lang="sr-Latn-CS" sz="2000"/>
              <a:t> </a:t>
            </a:r>
            <a:r>
              <a:rPr lang="en-GB" sz="2000"/>
              <a:t>то не чини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Cyrl-CS" sz="2400"/>
              <a:t>У погледу тестова значајности оба имају исту снагу да одбију лажну нулту хипотезу</a:t>
            </a:r>
            <a:endParaRPr lang="sr-Latn-CS" sz="2400"/>
          </a:p>
        </p:txBody>
      </p:sp>
    </p:spTree>
  </p:cSld>
  <p:clrMapOvr>
    <a:masterClrMapping/>
  </p:clrMapOvr>
  <p:transition advTm="46519"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FBB46-71CD-4625-832B-496FAF855432}" type="slidenum">
              <a:rPr lang="en-US"/>
              <a:pPr/>
              <a:t>165</a:t>
            </a:fld>
            <a:endParaRPr lang="en-US"/>
          </a:p>
        </p:txBody>
      </p:sp>
      <p:sp>
        <p:nvSpPr>
          <p:cNvPr id="73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200"/>
              <a:t>Расподела </a:t>
            </a:r>
            <a:r>
              <a:rPr lang="sr-Latn-CS" sz="2200"/>
              <a:t>Мann-Whitney U </a:t>
            </a:r>
            <a:r>
              <a:rPr lang="it-IT" sz="2200"/>
              <a:t>статистике, </a:t>
            </a:r>
            <a:r>
              <a:rPr lang="sr-Latn-CS" sz="2200"/>
              <a:t>n</a:t>
            </a:r>
            <a:r>
              <a:rPr lang="sr-Latn-CS" sz="2200" baseline="-25000"/>
              <a:t>1</a:t>
            </a:r>
            <a:r>
              <a:rPr lang="sr-Latn-CS" sz="2200"/>
              <a:t> = 4, n</a:t>
            </a:r>
            <a:r>
              <a:rPr lang="sr-Latn-CS" sz="2200" baseline="-25000"/>
              <a:t>2</a:t>
            </a:r>
            <a:r>
              <a:rPr lang="sr-Latn-CS" sz="2200"/>
              <a:t> = 4</a:t>
            </a:r>
            <a:r>
              <a:rPr lang="it-IT" sz="2200"/>
              <a:t>, када је нулта хипотеза тачна, са одговарајућом Нормалном расподелом и проценом </a:t>
            </a:r>
            <a:r>
              <a:rPr lang="sr-Cyrl-CS" sz="2200"/>
              <a:t>површине </a:t>
            </a:r>
            <a:r>
              <a:rPr lang="sr-Latn-CS" sz="2200"/>
              <a:t>PROB(U = 2) </a:t>
            </a:r>
          </a:p>
        </p:txBody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730116" name="Picture 4" descr="Slika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8550" y="1373188"/>
            <a:ext cx="7137400" cy="503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7789-817B-4483-BDA1-6490C432C635}" type="slidenum">
              <a:rPr lang="en-US"/>
              <a:pPr/>
              <a:t>166</a:t>
            </a:fld>
            <a:endParaRPr lang="en-US"/>
          </a:p>
        </p:txBody>
      </p:sp>
      <p:sp>
        <p:nvSpPr>
          <p:cNvPr id="73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Исправке континуитета</a:t>
            </a:r>
            <a:r>
              <a:rPr lang="sr-Latn-CS"/>
              <a:t> </a:t>
            </a:r>
          </a:p>
        </p:txBody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Oд тачне расподеле, вероватноћа да</a:t>
            </a:r>
            <a:r>
              <a:rPr lang="sr-Cyrl-CS"/>
              <a:t> је </a:t>
            </a:r>
            <a:r>
              <a:rPr lang="sr-Latn-CS"/>
              <a:t>U </a:t>
            </a:r>
            <a:r>
              <a:rPr lang="en-US"/>
              <a:t>&lt; 2 </a:t>
            </a:r>
            <a:r>
              <a:rPr lang="sr-Cyrl-CS"/>
              <a:t>је</a:t>
            </a:r>
            <a:r>
              <a:rPr lang="it-IT"/>
              <a:t> </a:t>
            </a:r>
            <a:r>
              <a:rPr lang="sr-Cyrl-CS"/>
              <a:t>0.014 + 0.014 + 0.029 = 0.057</a:t>
            </a:r>
          </a:p>
          <a:p>
            <a:r>
              <a:rPr lang="it-IT"/>
              <a:t>O</a:t>
            </a:r>
            <a:r>
              <a:rPr lang="en-GB"/>
              <a:t>дговарајуће Стандардно Нормално </a:t>
            </a:r>
            <a:r>
              <a:rPr lang="sr-Cyrl-CS"/>
              <a:t>одступање </a:t>
            </a:r>
            <a:r>
              <a:rPr lang="en-GB"/>
              <a:t>је</a:t>
            </a:r>
            <a:r>
              <a:rPr lang="sr-Latn-CS"/>
              <a:t> </a:t>
            </a:r>
          </a:p>
        </p:txBody>
      </p:sp>
      <p:sp>
        <p:nvSpPr>
          <p:cNvPr id="7321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32167" name="Rectangle 7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32166" name="Object 6"/>
          <p:cNvGraphicFramePr>
            <a:graphicFrameLocks noChangeAspect="1"/>
          </p:cNvGraphicFramePr>
          <p:nvPr/>
        </p:nvGraphicFramePr>
        <p:xfrm>
          <a:off x="901700" y="3711575"/>
          <a:ext cx="6278563" cy="181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166" name="Equation" r:id="rId3" imgW="2476500" imgH="711200" progId="Equation.3">
                  <p:embed/>
                </p:oleObj>
              </mc:Choice>
              <mc:Fallback>
                <p:oleObj name="Equation" r:id="rId3" imgW="2476500" imgH="7112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3711575"/>
                        <a:ext cx="6278563" cy="1811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677BA-4389-4F55-A976-E871DC6EBCDF}" type="slidenum">
              <a:rPr lang="en-US"/>
              <a:pPr/>
              <a:t>167</a:t>
            </a:fld>
            <a:endParaRPr lang="en-US"/>
          </a:p>
        </p:txBody>
      </p:sp>
      <p:sp>
        <p:nvSpPr>
          <p:cNvPr id="93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Нормална расподела</a:t>
            </a:r>
            <a:endParaRPr lang="sr-Latn-CS"/>
          </a:p>
        </p:txBody>
      </p:sp>
      <p:graphicFrame>
        <p:nvGraphicFramePr>
          <p:cNvPr id="93184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55575" y="1835150"/>
          <a:ext cx="8682038" cy="444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43" name="Document" r:id="rId3" imgW="5909347" imgH="3023873" progId="Word.Document.8">
                  <p:embed/>
                </p:oleObj>
              </mc:Choice>
              <mc:Fallback>
                <p:oleObj name="Document" r:id="rId3" imgW="5909347" imgH="3023873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75" y="1835150"/>
                        <a:ext cx="8682038" cy="4443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F5704-17E6-4B45-8D34-8E8F018C315C}" type="slidenum">
              <a:rPr lang="en-US"/>
              <a:pPr/>
              <a:t>168</a:t>
            </a:fld>
            <a:endParaRPr lang="en-US"/>
          </a:p>
        </p:txBody>
      </p:sp>
      <p:sp>
        <p:nvSpPr>
          <p:cNvPr id="73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Исправке континуитета</a:t>
            </a:r>
            <a:endParaRPr lang="sr-Latn-CS"/>
          </a:p>
        </p:txBody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/>
              <a:t>Стандардно Нормално </a:t>
            </a:r>
            <a:r>
              <a:rPr lang="sr-Cyrl-CS" sz="2400"/>
              <a:t>одступање </a:t>
            </a:r>
            <a:r>
              <a:rPr lang="it-IT" sz="2400"/>
              <a:t>има вероватноћу од 0.048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Cyrl-CS" sz="2000"/>
              <a:t>о</a:t>
            </a:r>
            <a:r>
              <a:rPr lang="sv-SE" sz="2000"/>
              <a:t>во је мање од тачне вероватноће</a:t>
            </a:r>
            <a:r>
              <a:rPr lang="sr-Cyrl-CS" sz="2000"/>
              <a:t> која је 0.057</a:t>
            </a:r>
          </a:p>
          <a:p>
            <a:pPr>
              <a:lnSpc>
                <a:spcPct val="80000"/>
              </a:lnSpc>
            </a:pPr>
            <a:r>
              <a:rPr lang="sv-SE" sz="2400"/>
              <a:t>Неподударање настаје због тога што </a:t>
            </a:r>
            <a:r>
              <a:rPr lang="sr-Cyrl-CS" sz="2400"/>
              <a:t>непрекидна </a:t>
            </a:r>
            <a:r>
              <a:rPr lang="sv-SE" sz="2400"/>
              <a:t>расподела даје вероватноћу вредностима које нису цели бројеви 0, 1, 2, итд. 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sv-SE" sz="2400"/>
              <a:t>Процењена вероватноћа за </a:t>
            </a:r>
            <a:r>
              <a:rPr lang="sr-Latn-CS" sz="2400" i="1"/>
              <a:t>U</a:t>
            </a:r>
            <a:r>
              <a:rPr lang="sr-Latn-CS" sz="2400"/>
              <a:t> </a:t>
            </a:r>
            <a:r>
              <a:rPr lang="sv-SE" sz="2400"/>
              <a:t>= 2 се може наћи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v-SE" sz="2000"/>
              <a:t>помоћу површине испод  криве између </a:t>
            </a:r>
            <a:r>
              <a:rPr lang="sr-Latn-CS" sz="2000" i="1"/>
              <a:t>U</a:t>
            </a:r>
            <a:r>
              <a:rPr lang="sr-Latn-CS" sz="2000"/>
              <a:t> </a:t>
            </a:r>
            <a:r>
              <a:rPr lang="sv-SE" sz="2000"/>
              <a:t>= 1.5 и </a:t>
            </a:r>
            <a:r>
              <a:rPr lang="sr-Latn-CS" sz="2000" i="1"/>
              <a:t>U</a:t>
            </a:r>
            <a:r>
              <a:rPr lang="sr-Latn-CS" sz="2000"/>
              <a:t> </a:t>
            </a:r>
            <a:r>
              <a:rPr lang="sv-SE" sz="2000"/>
              <a:t>= 2.5</a:t>
            </a:r>
            <a:endParaRPr lang="sr-Cyrl-CS" sz="2000"/>
          </a:p>
          <a:p>
            <a:pPr>
              <a:lnSpc>
                <a:spcPct val="80000"/>
              </a:lnSpc>
            </a:pPr>
            <a:r>
              <a:rPr lang="it-IT" sz="2400"/>
              <a:t>Oдговарајућа Нормална </a:t>
            </a:r>
            <a:r>
              <a:rPr lang="sr-Cyrl-CS" sz="2400"/>
              <a:t>одступања </a:t>
            </a:r>
            <a:r>
              <a:rPr lang="it-IT" sz="2400"/>
              <a:t>су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Cyrl-CS" sz="2000"/>
              <a:t>-1.786 </a:t>
            </a:r>
            <a:r>
              <a:rPr lang="it-IT" sz="2000"/>
              <a:t>и -1.588, </a:t>
            </a:r>
            <a:r>
              <a:rPr lang="sr-Cyrl-CS" sz="2000"/>
              <a:t>која </a:t>
            </a:r>
            <a:r>
              <a:rPr lang="it-IT" sz="2000"/>
              <a:t>имају вероватноће из табеле </a:t>
            </a:r>
            <a:r>
              <a:rPr lang="sr-Cyrl-CS" sz="2000"/>
              <a:t>нормалне расподеле </a:t>
            </a:r>
            <a:r>
              <a:rPr lang="it-IT" sz="2000"/>
              <a:t>од 0.030 и 0.056</a:t>
            </a:r>
            <a:endParaRPr lang="sr-Cyrl-CS" sz="2000"/>
          </a:p>
          <a:p>
            <a:pPr>
              <a:lnSpc>
                <a:spcPct val="80000"/>
              </a:lnSpc>
            </a:pPr>
            <a:r>
              <a:rPr lang="sr-Cyrl-CS" sz="2400"/>
              <a:t>Оо</a:t>
            </a:r>
            <a:r>
              <a:rPr lang="it-IT" sz="2400"/>
              <a:t>во даје процењену вероватноћу за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Latn-CS" sz="2000" i="1"/>
              <a:t>U</a:t>
            </a:r>
            <a:r>
              <a:rPr lang="sr-Latn-CS" sz="2000"/>
              <a:t> </a:t>
            </a:r>
            <a:r>
              <a:rPr lang="it-IT" sz="2000"/>
              <a:t>= 2 од 0.056 - 0.030 = 0.026, која се упоређује прилично добро са тачном цифром од 0.029</a:t>
            </a:r>
            <a:endParaRPr lang="sr-Latn-CS" sz="2000"/>
          </a:p>
        </p:txBody>
      </p:sp>
    </p:spTree>
  </p:cSld>
  <p:clrMapOvr>
    <a:masterClrMapping/>
  </p:clrMapOvr>
  <p:transition advTm="46519"/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C8E58-F346-4E42-B1CA-B0001328DC38}" type="slidenum">
              <a:rPr lang="en-US"/>
              <a:pPr/>
              <a:t>169</a:t>
            </a:fld>
            <a:endParaRPr lang="en-US"/>
          </a:p>
        </p:txBody>
      </p:sp>
      <p:sp>
        <p:nvSpPr>
          <p:cNvPr id="93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z="3200"/>
              <a:t>Расподела </a:t>
            </a:r>
            <a:r>
              <a:rPr lang="sr-Latn-CS" sz="3200"/>
              <a:t>Мann-Whitney U </a:t>
            </a:r>
            <a:r>
              <a:rPr lang="sv-SE" sz="3200"/>
              <a:t>статистике</a:t>
            </a:r>
            <a:r>
              <a:rPr lang="sr-Cyrl-CS" sz="3200"/>
              <a:t>, </a:t>
            </a:r>
            <a:r>
              <a:rPr lang="sv-SE" sz="3200"/>
              <a:t>за два узорка величине 4</a:t>
            </a:r>
            <a:r>
              <a:rPr lang="sr-Latn-CS" sz="3200"/>
              <a:t> </a:t>
            </a:r>
          </a:p>
        </p:txBody>
      </p:sp>
      <p:graphicFrame>
        <p:nvGraphicFramePr>
          <p:cNvPr id="93389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15938" y="1457325"/>
          <a:ext cx="8293100" cy="491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891" name="Document" r:id="rId3" imgW="6067931" imgH="3598408" progId="Word.Document.8">
                  <p:embed/>
                </p:oleObj>
              </mc:Choice>
              <mc:Fallback>
                <p:oleObj name="Document" r:id="rId3" imgW="6067931" imgH="3598408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8386" r="8803" b="5472"/>
                      <a:stretch>
                        <a:fillRect/>
                      </a:stretch>
                    </p:blipFill>
                    <p:spPr bwMode="auto">
                      <a:xfrm>
                        <a:off x="515938" y="1457325"/>
                        <a:ext cx="8293100" cy="4919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Статистичка значајност у односу на практичну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/>
              <a:t>Приликом тумачења јачине корелације морате узети у обзир друга истраживања у истој области</a:t>
            </a:r>
            <a:endParaRPr lang="sr-Cyrl-RS"/>
          </a:p>
          <a:p>
            <a:r>
              <a:rPr lang="en-GB"/>
              <a:t>Ако су други истраживачи у тој области успели да предвиде само 9 процената варијансе</a:t>
            </a:r>
            <a:endParaRPr lang="sr-Cyrl-RS"/>
          </a:p>
          <a:p>
            <a:pPr lvl="1"/>
            <a:r>
              <a:rPr lang="en-GB"/>
              <a:t>јер су добили коефицијент корелације 0,3) одре</a:t>
            </a:r>
            <a:r>
              <a:rPr lang="sr-Cyrl-RS"/>
              <a:t>ђ</a:t>
            </a:r>
            <a:r>
              <a:rPr lang="en-GB"/>
              <a:t>еног исхода (нпр. </a:t>
            </a:r>
            <a:r>
              <a:rPr lang="sr-Cyrl-RS"/>
              <a:t>а</a:t>
            </a:r>
            <a:r>
              <a:rPr lang="en-GB"/>
              <a:t>нксиозности)</a:t>
            </a:r>
            <a:endParaRPr lang="sr-Cyrl-RS"/>
          </a:p>
          <a:p>
            <a:pPr lvl="1"/>
            <a:r>
              <a:rPr lang="en-GB"/>
              <a:t>онда би ваша студија која објашњава 25 процената у поређењу с тим била импресивна</a:t>
            </a:r>
            <a:endParaRPr lang="sr-Cyrl-R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475B-9BD0-4975-8691-EA0EBD56B684}" type="slidenum">
              <a:rPr lang="en-US"/>
              <a:pPr/>
              <a:t>170</a:t>
            </a:fld>
            <a:endParaRPr lang="en-US"/>
          </a:p>
        </p:txBody>
      </p:sp>
      <p:sp>
        <p:nvSpPr>
          <p:cNvPr id="73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Исправке континуитета</a:t>
            </a:r>
            <a:endParaRPr lang="sr-Latn-CS"/>
          </a:p>
        </p:txBody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800"/>
              <a:t>Стога д</a:t>
            </a:r>
            <a:r>
              <a:rPr lang="en-GB" sz="2800"/>
              <a:t>а </a:t>
            </a:r>
            <a:r>
              <a:rPr lang="it-IT" sz="2800"/>
              <a:t>би проценили веров</a:t>
            </a:r>
            <a:r>
              <a:rPr lang="en-GB" sz="2800"/>
              <a:t>а</a:t>
            </a:r>
            <a:r>
              <a:rPr lang="it-IT" sz="2800"/>
              <a:t>тноћу д</a:t>
            </a:r>
            <a:r>
              <a:rPr lang="en-GB" sz="2800"/>
              <a:t>а </a:t>
            </a:r>
            <a:r>
              <a:rPr lang="it-IT" sz="2800"/>
              <a:t>је </a:t>
            </a:r>
            <a:r>
              <a:rPr lang="sr-Latn-CS" sz="2800" i="1"/>
              <a:t>U</a:t>
            </a:r>
            <a:r>
              <a:rPr lang="it-IT" sz="2800" i="1"/>
              <a:t>&lt;2</a:t>
            </a:r>
            <a:endParaRPr lang="sr-Cyrl-CS" sz="2800" i="1"/>
          </a:p>
          <a:p>
            <a:pPr lvl="1"/>
            <a:r>
              <a:rPr lang="it-IT" sz="2400"/>
              <a:t>проценили смо део испод </a:t>
            </a:r>
            <a:r>
              <a:rPr lang="sr-Latn-CS" sz="2400" i="1"/>
              <a:t>U</a:t>
            </a:r>
            <a:r>
              <a:rPr lang="sr-Latn-CS" sz="2400"/>
              <a:t> </a:t>
            </a:r>
            <a:r>
              <a:rPr lang="sr-Cyrl-CS" sz="2400"/>
              <a:t>=</a:t>
            </a:r>
            <a:r>
              <a:rPr lang="it-IT" sz="2400" i="1"/>
              <a:t> </a:t>
            </a:r>
            <a:r>
              <a:rPr lang="sr-Cyrl-CS" sz="2400" i="1"/>
              <a:t>1.5</a:t>
            </a:r>
            <a:r>
              <a:rPr lang="it-IT" sz="2400"/>
              <a:t>, </a:t>
            </a:r>
            <a:r>
              <a:rPr lang="en-GB" sz="2400"/>
              <a:t>а </a:t>
            </a:r>
            <a:r>
              <a:rPr lang="it-IT" sz="2400"/>
              <a:t>не испод </a:t>
            </a:r>
            <a:r>
              <a:rPr lang="sr-Latn-CS" sz="2400" i="1"/>
              <a:t>U</a:t>
            </a:r>
            <a:r>
              <a:rPr lang="sr-Latn-CS" sz="2400"/>
              <a:t> </a:t>
            </a:r>
            <a:r>
              <a:rPr lang="it-IT" sz="2400"/>
              <a:t>= 2</a:t>
            </a:r>
            <a:endParaRPr lang="sr-Cyrl-CS" sz="2400"/>
          </a:p>
          <a:p>
            <a:r>
              <a:rPr lang="it-IT" sz="2800"/>
              <a:t>То н</a:t>
            </a:r>
            <a:r>
              <a:rPr lang="en-GB" sz="2800"/>
              <a:t>а</a:t>
            </a:r>
            <a:r>
              <a:rPr lang="it-IT" sz="2800"/>
              <a:t>м д</a:t>
            </a:r>
            <a:r>
              <a:rPr lang="en-GB" sz="2800"/>
              <a:t>а</a:t>
            </a:r>
            <a:r>
              <a:rPr lang="it-IT" sz="2800"/>
              <a:t>је Ст</a:t>
            </a:r>
            <a:r>
              <a:rPr lang="en-GB" sz="2800"/>
              <a:t>а</a:t>
            </a:r>
            <a:r>
              <a:rPr lang="it-IT" sz="2800"/>
              <a:t>нд</a:t>
            </a:r>
            <a:r>
              <a:rPr lang="en-GB" sz="2800"/>
              <a:t>а</a:t>
            </a:r>
            <a:r>
              <a:rPr lang="it-IT" sz="2800"/>
              <a:t>рдно Норм</a:t>
            </a:r>
            <a:r>
              <a:rPr lang="en-GB" sz="2800"/>
              <a:t>а</a:t>
            </a:r>
            <a:r>
              <a:rPr lang="it-IT" sz="2800"/>
              <a:t>лно </a:t>
            </a:r>
            <a:r>
              <a:rPr lang="sr-Cyrl-CS" sz="2800"/>
              <a:t>одступање </a:t>
            </a:r>
            <a:r>
              <a:rPr lang="it-IT" sz="2800"/>
              <a:t>од -1.588</a:t>
            </a:r>
            <a:endParaRPr lang="sr-Cyrl-CS" sz="2800"/>
          </a:p>
          <a:p>
            <a:pPr lvl="1"/>
            <a:r>
              <a:rPr lang="sr-Cyrl-CS" sz="2400"/>
              <a:t>оно има</a:t>
            </a:r>
            <a:r>
              <a:rPr lang="it-IT" sz="2400"/>
              <a:t> веров</a:t>
            </a:r>
            <a:r>
              <a:rPr lang="en-GB" sz="2400"/>
              <a:t>а</a:t>
            </a:r>
            <a:r>
              <a:rPr lang="it-IT" sz="2400"/>
              <a:t>тноћу од 0.056</a:t>
            </a:r>
            <a:endParaRPr lang="sr-Cyrl-CS" sz="2400"/>
          </a:p>
          <a:p>
            <a:r>
              <a:rPr lang="it-IT" sz="2800"/>
              <a:t>Oво изузетно добро одговара т</a:t>
            </a:r>
            <a:r>
              <a:rPr lang="en-GB" sz="2800"/>
              <a:t>а</a:t>
            </a:r>
            <a:r>
              <a:rPr lang="it-IT" sz="2800"/>
              <a:t>чно</a:t>
            </a:r>
            <a:r>
              <a:rPr lang="sr-Cyrl-CS" sz="2800"/>
              <a:t>ј </a:t>
            </a:r>
            <a:r>
              <a:rPr lang="it-IT" sz="2800"/>
              <a:t>веров</a:t>
            </a:r>
            <a:r>
              <a:rPr lang="en-GB" sz="2800"/>
              <a:t>а</a:t>
            </a:r>
            <a:r>
              <a:rPr lang="it-IT" sz="2800"/>
              <a:t>тноћ</a:t>
            </a:r>
            <a:r>
              <a:rPr lang="sr-Cyrl-CS" sz="2800"/>
              <a:t>и </a:t>
            </a:r>
            <a:r>
              <a:rPr lang="it-IT" sz="2800"/>
              <a:t>од 0.057</a:t>
            </a:r>
            <a:endParaRPr lang="sr-Cyrl-CS" sz="2800"/>
          </a:p>
          <a:p>
            <a:pPr lvl="1"/>
            <a:r>
              <a:rPr lang="it-IT" sz="2400"/>
              <a:t>посебно к</a:t>
            </a:r>
            <a:r>
              <a:rPr lang="en-GB" sz="2400"/>
              <a:t>а</a:t>
            </a:r>
            <a:r>
              <a:rPr lang="it-IT" sz="2400"/>
              <a:t>д</a:t>
            </a:r>
            <a:r>
              <a:rPr lang="en-GB" sz="2400"/>
              <a:t>а </a:t>
            </a:r>
            <a:r>
              <a:rPr lang="it-IT" sz="2400"/>
              <a:t>узмемо у обзир колико су м</a:t>
            </a:r>
            <a:r>
              <a:rPr lang="en-GB" sz="2400"/>
              <a:t>а</a:t>
            </a:r>
            <a:r>
              <a:rPr lang="it-IT" sz="2400"/>
              <a:t>ли </a:t>
            </a:r>
            <a:r>
              <a:rPr lang="sr-Latn-CS" sz="2400" i="1"/>
              <a:t>n</a:t>
            </a:r>
            <a:r>
              <a:rPr lang="sr-Latn-CS" sz="2400" baseline="-25000"/>
              <a:t>1</a:t>
            </a:r>
            <a:r>
              <a:rPr lang="it-IT" sz="2400"/>
              <a:t> и </a:t>
            </a:r>
            <a:r>
              <a:rPr lang="sr-Latn-CS" sz="2400" i="1"/>
              <a:t>n</a:t>
            </a:r>
            <a:r>
              <a:rPr lang="sr-Latn-CS" sz="2400" baseline="-25000"/>
              <a:t>2</a:t>
            </a:r>
          </a:p>
        </p:txBody>
      </p:sp>
    </p:spTree>
  </p:cSld>
  <p:clrMapOvr>
    <a:masterClrMapping/>
  </p:clrMapOvr>
  <p:transition advTm="46519"/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A5627-792C-4A40-A222-FD5A67832D9A}" type="slidenum">
              <a:rPr lang="en-US"/>
              <a:pPr/>
              <a:t>171</a:t>
            </a:fld>
            <a:endParaRPr lang="en-US"/>
          </a:p>
        </p:txBody>
      </p:sp>
      <p:sp>
        <p:nvSpPr>
          <p:cNvPr id="73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Исправке континуитета</a:t>
            </a:r>
            <a:endParaRPr lang="sr-Latn-CS"/>
          </a:p>
        </p:txBody>
      </p:sp>
      <p:sp>
        <p:nvSpPr>
          <p:cNvPr id="73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800"/>
              <a:t>Добићемо бољу апроксимацију од нашег Стандардног Нормалног </a:t>
            </a:r>
            <a:r>
              <a:rPr lang="sr-Cyrl-CS" sz="2800"/>
              <a:t>одступања</a:t>
            </a:r>
          </a:p>
          <a:p>
            <a:pPr lvl="1"/>
            <a:r>
              <a:rPr lang="it-IT" sz="2400"/>
              <a:t>ако приближимо </a:t>
            </a:r>
            <a:r>
              <a:rPr lang="sr-Latn-CS" sz="2400" i="1"/>
              <a:t>U</a:t>
            </a:r>
            <a:r>
              <a:rPr lang="sr-Latn-CS" sz="2400"/>
              <a:t> </a:t>
            </a:r>
            <a:r>
              <a:rPr lang="it-IT" sz="2400"/>
              <a:t>његовој очекиваној вредности од </a:t>
            </a:r>
            <a:r>
              <a:rPr lang="sr-Cyrl-CS" sz="2400"/>
              <a:t>1/2</a:t>
            </a:r>
          </a:p>
          <a:p>
            <a:r>
              <a:rPr lang="sr-Cyrl-CS" sz="2800"/>
              <a:t>Б</a:t>
            </a:r>
            <a:r>
              <a:rPr lang="it-IT" sz="2800"/>
              <a:t>оље уклапање </a:t>
            </a:r>
            <a:r>
              <a:rPr lang="sr-Cyrl-CS" sz="2800"/>
              <a:t>добијамо </a:t>
            </a:r>
            <a:r>
              <a:rPr lang="it-IT" sz="2800"/>
              <a:t>ако </a:t>
            </a:r>
            <a:r>
              <a:rPr lang="sr-Cyrl-CS" sz="2800"/>
              <a:t>учинимо посматране </a:t>
            </a:r>
            <a:r>
              <a:rPr lang="it-IT" sz="2800"/>
              <a:t>вредности статистике </a:t>
            </a:r>
            <a:r>
              <a:rPr lang="sr-Cyrl-CS" sz="2800"/>
              <a:t>ближим </a:t>
            </a:r>
          </a:p>
          <a:p>
            <a:pPr lvl="1"/>
            <a:r>
              <a:rPr lang="it-IT" sz="2400"/>
              <a:t>њ</a:t>
            </a:r>
            <a:r>
              <a:rPr lang="sr-Cyrl-CS" sz="2400"/>
              <a:t>иховој </a:t>
            </a:r>
            <a:r>
              <a:rPr lang="it-IT" sz="2400"/>
              <a:t>очекиваној вредности помоћу пола интервала између суседних </a:t>
            </a:r>
            <a:r>
              <a:rPr lang="sr-Cyrl-CS" sz="2400"/>
              <a:t>дискретних </a:t>
            </a:r>
            <a:r>
              <a:rPr lang="it-IT" sz="2400"/>
              <a:t>вредности </a:t>
            </a:r>
            <a:endParaRPr lang="sr-Cyrl-CS" sz="2400"/>
          </a:p>
          <a:p>
            <a:r>
              <a:rPr lang="it-IT" sz="2800"/>
              <a:t>Oво је </a:t>
            </a:r>
            <a:r>
              <a:rPr lang="it-IT" sz="2800" b="1"/>
              <a:t>корекција континуитета</a:t>
            </a:r>
            <a:r>
              <a:rPr lang="sr-Cyrl-CS" sz="2800"/>
              <a:t> (</a:t>
            </a:r>
            <a:r>
              <a:rPr lang="sr-Latn-CS" sz="2800" b="1"/>
              <a:t>continuity correction</a:t>
            </a:r>
            <a:r>
              <a:rPr lang="sr-Cyrl-CS" sz="2800"/>
              <a:t>)</a:t>
            </a:r>
            <a:endParaRPr lang="sr-Latn-CS" sz="2800"/>
          </a:p>
        </p:txBody>
      </p:sp>
    </p:spTree>
  </p:cSld>
  <p:clrMapOvr>
    <a:masterClrMapping/>
  </p:clrMapOvr>
  <p:transition advTm="46519"/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D0B0E-40BE-42E2-BA80-6E9750E7A5DA}" type="slidenum">
              <a:rPr lang="en-US"/>
              <a:pPr/>
              <a:t>172</a:t>
            </a:fld>
            <a:endParaRPr lang="en-US"/>
          </a:p>
        </p:txBody>
      </p:sp>
      <p:sp>
        <p:nvSpPr>
          <p:cNvPr id="74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Исправке континуитета</a:t>
            </a:r>
            <a:endParaRPr lang="sr-Latn-CS"/>
          </a:p>
        </p:txBody>
      </p:sp>
      <p:sp>
        <p:nvSpPr>
          <p:cNvPr id="74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800"/>
              <a:t>За </a:t>
            </a:r>
            <a:r>
              <a:rPr lang="sr-Latn-CS" sz="2800" i="1"/>
              <a:t>S</a:t>
            </a:r>
            <a:r>
              <a:rPr lang="it-IT" sz="2800"/>
              <a:t>, интервал између суседних вредности је 2, а не 1</a:t>
            </a:r>
            <a:endParaRPr lang="sr-Cyrl-CS" sz="2800"/>
          </a:p>
          <a:p>
            <a:pPr lvl="1"/>
            <a:r>
              <a:rPr lang="sr-Latn-CS" sz="2400" i="1"/>
              <a:t>S</a:t>
            </a:r>
            <a:r>
              <a:rPr lang="sr-Latn-CS" sz="2400"/>
              <a:t> = n</a:t>
            </a:r>
            <a:r>
              <a:rPr lang="sr-Latn-CS" sz="2400" baseline="-25000"/>
              <a:t>c</a:t>
            </a:r>
            <a:r>
              <a:rPr lang="sr-Latn-CS" sz="2400"/>
              <a:t> - n</a:t>
            </a:r>
            <a:r>
              <a:rPr lang="sr-Latn-CS" sz="2400" baseline="-25000"/>
              <a:t>d</a:t>
            </a:r>
            <a:r>
              <a:rPr lang="sr-Latn-CS" sz="2400"/>
              <a:t> = 2 n</a:t>
            </a:r>
            <a:r>
              <a:rPr lang="sr-Latn-CS" sz="2400" baseline="-25000"/>
              <a:t>c</a:t>
            </a:r>
            <a:r>
              <a:rPr lang="sr-Latn-CS" sz="2400"/>
              <a:t> - n(n - 1)/2</a:t>
            </a:r>
            <a:r>
              <a:rPr lang="it-IT" sz="2400"/>
              <a:t>, и </a:t>
            </a:r>
            <a:r>
              <a:rPr lang="sr-Latn-CS" sz="2400"/>
              <a:t>n</a:t>
            </a:r>
            <a:r>
              <a:rPr lang="sr-Latn-CS" sz="2400" baseline="-25000"/>
              <a:t>c</a:t>
            </a:r>
            <a:r>
              <a:rPr lang="sr-Latn-CS" sz="2400"/>
              <a:t> </a:t>
            </a:r>
            <a:r>
              <a:rPr lang="it-IT" sz="2400"/>
              <a:t>је цео број</a:t>
            </a:r>
            <a:endParaRPr lang="sr-Cyrl-CS" sz="2400"/>
          </a:p>
          <a:p>
            <a:r>
              <a:rPr lang="it-IT" sz="2800"/>
              <a:t>Промена једне јединице у </a:t>
            </a:r>
            <a:r>
              <a:rPr lang="sr-Latn-CS" sz="2800"/>
              <a:t>n</a:t>
            </a:r>
            <a:r>
              <a:rPr lang="sr-Latn-CS" sz="2800" baseline="-25000"/>
              <a:t>c</a:t>
            </a:r>
            <a:r>
              <a:rPr lang="it-IT" sz="2800"/>
              <a:t> производи промену две јединице у </a:t>
            </a:r>
            <a:r>
              <a:rPr lang="sr-Latn-CS" sz="2800" i="1"/>
              <a:t>S</a:t>
            </a:r>
            <a:endParaRPr lang="sr-Cyrl-CS" sz="2800" i="1"/>
          </a:p>
          <a:p>
            <a:r>
              <a:rPr lang="it-IT" sz="2800"/>
              <a:t>Корекција континуитета је половина од 2, што је 1</a:t>
            </a:r>
            <a:endParaRPr lang="sr-Cyrl-CS" sz="2800"/>
          </a:p>
          <a:p>
            <a:r>
              <a:rPr lang="it-IT" sz="2800"/>
              <a:t>Приближавамо </a:t>
            </a:r>
            <a:r>
              <a:rPr lang="sr-Latn-CS" sz="2800" i="1"/>
              <a:t>S</a:t>
            </a:r>
            <a:r>
              <a:rPr lang="sr-Latn-CS" sz="2800"/>
              <a:t> </a:t>
            </a:r>
            <a:r>
              <a:rPr lang="it-IT" sz="2800"/>
              <a:t>очекиваној вредности 0 </a:t>
            </a:r>
            <a:r>
              <a:rPr lang="sr-Cyrl-CS" sz="2800"/>
              <a:t>преко</a:t>
            </a:r>
            <a:r>
              <a:rPr lang="it-IT" sz="2800"/>
              <a:t> 1</a:t>
            </a:r>
            <a:endParaRPr lang="sr-Cyrl-CS" sz="2800"/>
          </a:p>
          <a:p>
            <a:pPr lvl="1"/>
            <a:r>
              <a:rPr lang="it-IT" sz="2400"/>
              <a:t>пре примене Нормалне апроксимације</a:t>
            </a:r>
            <a:endParaRPr lang="sr-Latn-CS" sz="2400"/>
          </a:p>
        </p:txBody>
      </p:sp>
    </p:spTree>
  </p:cSld>
  <p:clrMapOvr>
    <a:masterClrMapping/>
  </p:clrMapOvr>
  <p:transition advTm="46519"/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B19B1-8AF2-4471-89F2-E0445F8DAC70}" type="slidenum">
              <a:rPr lang="en-US"/>
              <a:pPr/>
              <a:t>173</a:t>
            </a:fld>
            <a:endParaRPr lang="en-US"/>
          </a:p>
        </p:txBody>
      </p:sp>
      <p:sp>
        <p:nvSpPr>
          <p:cNvPr id="74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Исправке континуитета</a:t>
            </a:r>
            <a:endParaRPr lang="sr-Latn-CS"/>
          </a:p>
        </p:txBody>
      </p:sp>
      <p:sp>
        <p:nvSpPr>
          <p:cNvPr id="74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З</a:t>
            </a:r>
            <a:r>
              <a:rPr lang="it-IT" sz="2800"/>
              <a:t>а податке о Капошијевом саркому, имали смо</a:t>
            </a:r>
            <a:r>
              <a:rPr lang="sr-Cyrl-CS" sz="2800"/>
              <a:t> да је</a:t>
            </a:r>
          </a:p>
          <a:p>
            <a:pPr lvl="1"/>
            <a:r>
              <a:rPr lang="sr-Latn-CS" sz="2400" i="1"/>
              <a:t>S</a:t>
            </a:r>
            <a:r>
              <a:rPr lang="sr-Latn-CS" sz="2400"/>
              <a:t> =</a:t>
            </a:r>
            <a:r>
              <a:rPr lang="sr-Cyrl-CS" sz="2400"/>
              <a:t>40,</a:t>
            </a:r>
            <a:r>
              <a:rPr lang="it-IT" sz="2400"/>
              <a:t> са </a:t>
            </a:r>
            <a:r>
              <a:rPr lang="sr-Latn-CS" sz="2400" i="1"/>
              <a:t>n</a:t>
            </a:r>
            <a:r>
              <a:rPr lang="sr-Latn-CS" sz="2400"/>
              <a:t> </a:t>
            </a:r>
            <a:r>
              <a:rPr lang="it-IT" sz="2400"/>
              <a:t>= 17</a:t>
            </a:r>
            <a:endParaRPr lang="sr-Cyrl-CS" sz="2400"/>
          </a:p>
          <a:p>
            <a:r>
              <a:rPr lang="it-IT" sz="2800"/>
              <a:t>Коришћењем корекције континуитета </a:t>
            </a:r>
            <a:r>
              <a:rPr lang="sr-Cyrl-CS" sz="2800"/>
              <a:t>добијамо</a:t>
            </a:r>
            <a:r>
              <a:rPr lang="sr-Latn-CS" sz="2800"/>
              <a:t> 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r>
              <a:rPr lang="en-GB" sz="2800"/>
              <a:t>O</a:t>
            </a:r>
            <a:r>
              <a:rPr lang="sr-Cyrl-CS" sz="2800"/>
              <a:t>во даје двострану вероватноћу</a:t>
            </a:r>
            <a:endParaRPr lang="sr-Latn-CS" sz="2800"/>
          </a:p>
          <a:p>
            <a:pPr lvl="1"/>
            <a:r>
              <a:rPr lang="sr-Cyrl-CS" sz="2400"/>
              <a:t>0.066 </a:t>
            </a:r>
            <a:r>
              <a:rPr lang="sr-Latn-CS" sz="2400"/>
              <a:t>x 2 = 0.13</a:t>
            </a:r>
            <a:r>
              <a:rPr lang="sr-Cyrl-CS" sz="2400"/>
              <a:t>, мало већу од неисправљене вредности 0.12</a:t>
            </a:r>
            <a:endParaRPr lang="sr-Latn-CS" sz="2400"/>
          </a:p>
        </p:txBody>
      </p:sp>
      <p:sp>
        <p:nvSpPr>
          <p:cNvPr id="742405" name="Rectangle 5"/>
          <p:cNvSpPr>
            <a:spLocks noChangeArrowheads="1"/>
          </p:cNvSpPr>
          <p:nvPr/>
        </p:nvSpPr>
        <p:spPr bwMode="auto">
          <a:xfrm>
            <a:off x="0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42404" name="Object 4"/>
          <p:cNvGraphicFramePr>
            <a:graphicFrameLocks noChangeAspect="1"/>
          </p:cNvGraphicFramePr>
          <p:nvPr/>
        </p:nvGraphicFramePr>
        <p:xfrm>
          <a:off x="1004888" y="3829050"/>
          <a:ext cx="6561137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404" name="Equation" r:id="rId3" imgW="2692400" imgH="406400" progId="Equation.3">
                  <p:embed/>
                </p:oleObj>
              </mc:Choice>
              <mc:Fallback>
                <p:oleObj name="Equation" r:id="rId3" imgW="2692400" imgH="4064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88" y="3829050"/>
                        <a:ext cx="6561137" cy="996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8BE5B-803E-4569-8127-33BA0D498DFF}" type="slidenum">
              <a:rPr lang="en-US"/>
              <a:pPr/>
              <a:t>174</a:t>
            </a:fld>
            <a:endParaRPr lang="en-US"/>
          </a:p>
        </p:txBody>
      </p:sp>
      <p:sp>
        <p:nvSpPr>
          <p:cNvPr id="93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Нормална расподела</a:t>
            </a:r>
            <a:endParaRPr lang="sr-Latn-CS"/>
          </a:p>
        </p:txBody>
      </p:sp>
      <p:graphicFrame>
        <p:nvGraphicFramePr>
          <p:cNvPr id="93593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66688" y="1828800"/>
          <a:ext cx="8639175" cy="442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939" name="Document" r:id="rId3" imgW="5899997" imgH="3023873" progId="Word.Document.8">
                  <p:embed/>
                </p:oleObj>
              </mc:Choice>
              <mc:Fallback>
                <p:oleObj name="Document" r:id="rId3" imgW="5899997" imgH="3023873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688" y="1828800"/>
                        <a:ext cx="8639175" cy="4427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46519"/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99091-C5E6-44E1-9D85-D4E647FFCBF3}" type="slidenum">
              <a:rPr lang="en-US"/>
              <a:pPr/>
              <a:t>175</a:t>
            </a:fld>
            <a:endParaRPr lang="en-US"/>
          </a:p>
        </p:txBody>
      </p:sp>
      <p:sp>
        <p:nvSpPr>
          <p:cNvPr id="74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400"/>
              <a:t>Параметарске или не</a:t>
            </a:r>
            <a:r>
              <a:rPr lang="it-IT" sz="3400"/>
              <a:t>-</a:t>
            </a:r>
            <a:r>
              <a:rPr lang="sr-Cyrl-CS" sz="3400"/>
              <a:t>параметарске методе</a:t>
            </a:r>
            <a:r>
              <a:rPr lang="it-IT" sz="3400"/>
              <a:t>?</a:t>
            </a:r>
            <a:endParaRPr lang="sr-Latn-CS" sz="3400"/>
          </a:p>
        </p:txBody>
      </p:sp>
      <p:sp>
        <p:nvSpPr>
          <p:cNvPr id="74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2800"/>
              <a:t>У поређењу средине две мале групе, могли бисмо да користимо</a:t>
            </a:r>
            <a:endParaRPr lang="sr-Latn-CS" sz="2800"/>
          </a:p>
          <a:p>
            <a:pPr lvl="1">
              <a:lnSpc>
                <a:spcPct val="90000"/>
              </a:lnSpc>
            </a:pPr>
            <a:r>
              <a:rPr lang="sr-Latn-CS" sz="2400" i="1"/>
              <a:t>t</a:t>
            </a:r>
            <a:r>
              <a:rPr lang="sr-Latn-CS" sz="2400"/>
              <a:t> </a:t>
            </a:r>
            <a:r>
              <a:rPr lang="it-IT" sz="2400"/>
              <a:t>тест, </a:t>
            </a:r>
            <a:endParaRPr lang="sr-Latn-CS" sz="2400"/>
          </a:p>
          <a:p>
            <a:pPr lvl="1">
              <a:lnSpc>
                <a:spcPct val="90000"/>
              </a:lnSpc>
            </a:pPr>
            <a:r>
              <a:rPr lang="sr-Latn-CS" sz="2400" i="1"/>
              <a:t>t</a:t>
            </a:r>
            <a:r>
              <a:rPr lang="sr-Latn-CS" sz="2400"/>
              <a:t> </a:t>
            </a:r>
            <a:r>
              <a:rPr lang="it-IT" sz="2400"/>
              <a:t>тест са трансформацијом, </a:t>
            </a:r>
            <a:endParaRPr lang="sr-Latn-CS" sz="2400"/>
          </a:p>
          <a:p>
            <a:pPr lvl="1">
              <a:lnSpc>
                <a:spcPct val="90000"/>
              </a:lnSpc>
            </a:pPr>
            <a:r>
              <a:rPr lang="sr-Latn-CS" sz="2400"/>
              <a:t>Мann-Whitney </a:t>
            </a:r>
            <a:r>
              <a:rPr lang="sr-Latn-CS" sz="2400" i="1"/>
              <a:t>U</a:t>
            </a:r>
            <a:r>
              <a:rPr lang="sr-Latn-CS" sz="2400"/>
              <a:t> </a:t>
            </a:r>
            <a:r>
              <a:rPr lang="it-IT" sz="2400"/>
              <a:t>тест, или </a:t>
            </a:r>
            <a:endParaRPr lang="sr-Latn-CS" sz="2400"/>
          </a:p>
          <a:p>
            <a:pPr lvl="1">
              <a:lnSpc>
                <a:spcPct val="90000"/>
              </a:lnSpc>
            </a:pPr>
            <a:r>
              <a:rPr lang="it-IT" sz="2400"/>
              <a:t>један од неколико других</a:t>
            </a:r>
            <a:r>
              <a:rPr lang="sr-Cyrl-CS" sz="2400"/>
              <a:t> тестова</a:t>
            </a:r>
            <a:endParaRPr lang="sr-Latn-CS" sz="2400"/>
          </a:p>
          <a:p>
            <a:pPr>
              <a:lnSpc>
                <a:spcPct val="90000"/>
              </a:lnSpc>
            </a:pPr>
            <a:r>
              <a:rPr lang="sr-Cyrl-CS" sz="2800"/>
              <a:t>И</a:t>
            </a:r>
            <a:r>
              <a:rPr lang="it-IT" sz="2800"/>
              <a:t>збор метода зависи од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it-IT" sz="2400"/>
              <a:t>уверљивости Нормалних претпоставки, 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it-IT" sz="2400"/>
              <a:t>важности добијања интервала поверења,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it-IT" sz="2400"/>
              <a:t>једноставности </a:t>
            </a:r>
            <a:r>
              <a:rPr lang="sr-Cyrl-CS" sz="2400"/>
              <a:t>из</a:t>
            </a:r>
            <a:r>
              <a:rPr lang="it-IT" sz="2400"/>
              <a:t>рачунања,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it-IT" sz="2400"/>
              <a:t>и тако даље</a:t>
            </a:r>
            <a:endParaRPr lang="sr-Cyrl-CS" sz="2400"/>
          </a:p>
        </p:txBody>
      </p:sp>
    </p:spTree>
  </p:cSld>
  <p:clrMapOvr>
    <a:masterClrMapping/>
  </p:clrMapOvr>
  <p:transition advTm="46519"/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D11-DF71-47A2-8333-50743A1F5242}" type="slidenum">
              <a:rPr lang="en-US"/>
              <a:pPr/>
              <a:t>176</a:t>
            </a:fld>
            <a:endParaRPr lang="en-US"/>
          </a:p>
        </p:txBody>
      </p:sp>
      <p:sp>
        <p:nvSpPr>
          <p:cNvPr id="74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400"/>
              <a:t>Параметарске или не</a:t>
            </a:r>
            <a:r>
              <a:rPr lang="it-IT" sz="3400"/>
              <a:t>-</a:t>
            </a:r>
            <a:r>
              <a:rPr lang="sr-Cyrl-CS" sz="3400"/>
              <a:t>параметарске методе</a:t>
            </a:r>
            <a:r>
              <a:rPr lang="it-IT" sz="3400"/>
              <a:t>?</a:t>
            </a:r>
            <a:endParaRPr lang="sr-Latn-CS" sz="3400"/>
          </a:p>
        </p:txBody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2400"/>
              <a:t>Постоји распрострањено погрешно схватање да, када је број посматрања веома мали, обично мањи од шест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it-IT" sz="2000"/>
              <a:t>методе Нормалне расподеле као што су </a:t>
            </a:r>
            <a:r>
              <a:rPr lang="sr-Latn-CS" sz="2000" i="1"/>
              <a:t>t</a:t>
            </a:r>
            <a:r>
              <a:rPr lang="sr-Latn-CS" sz="2000"/>
              <a:t> </a:t>
            </a:r>
            <a:r>
              <a:rPr lang="it-IT" sz="2000"/>
              <a:t>тестови и регресија се не смеју користити и да методе рангова треба користити уместо њих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it-IT" sz="2400"/>
              <a:t>Никада </a:t>
            </a:r>
            <a:r>
              <a:rPr lang="sr-Cyrl-CS" sz="2400"/>
              <a:t>није приказано </a:t>
            </a:r>
            <a:r>
              <a:rPr lang="it-IT" sz="2400"/>
              <a:t>да је било који аргумент изнешен у прилог овоме, </a:t>
            </a:r>
            <a:r>
              <a:rPr lang="sr-Cyrl-CS" sz="2400"/>
              <a:t>и </a:t>
            </a:r>
            <a:r>
              <a:rPr lang="it-IT" sz="2400"/>
              <a:t>преглед</a:t>
            </a:r>
            <a:r>
              <a:rPr lang="sr-Cyrl-CS" sz="2400"/>
              <a:t> претходних</a:t>
            </a:r>
            <a:r>
              <a:rPr lang="it-IT" sz="2400"/>
              <a:t> табела ће показати да је то бесмислица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it-IT" sz="2400"/>
              <a:t>За такве мале узорке тестови рангова не могу бити од било какве важности на уобичајеном 5% нивоу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v-SE" sz="2400"/>
              <a:t>Ако неком затребају статистичке анализе тако малих узорака, онда се захтевају Нормал</a:t>
            </a:r>
            <a:r>
              <a:rPr lang="sr-Cyrl-CS" sz="2400"/>
              <a:t>н</a:t>
            </a:r>
            <a:r>
              <a:rPr lang="sv-SE" sz="2400"/>
              <a:t>е методе</a:t>
            </a:r>
            <a:endParaRPr lang="sr-Latn-CS" sz="2400"/>
          </a:p>
        </p:txBody>
      </p:sp>
    </p:spTree>
  </p:cSld>
  <p:clrMapOvr>
    <a:masterClrMapping/>
  </p:clrMapOvr>
  <p:transition advTm="46519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Ниво мерења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/>
              <a:t>Скала за мерење променљивих у већини техника требало би да буде непрекидна</a:t>
            </a:r>
            <a:endParaRPr lang="sr-Cyrl-RS"/>
          </a:p>
          <a:p>
            <a:r>
              <a:rPr lang="en-GB"/>
              <a:t>Изузетак од тога би биле </a:t>
            </a:r>
            <a:endParaRPr lang="sr-Cyrl-RS"/>
          </a:p>
          <a:p>
            <a:pPr lvl="1"/>
            <a:r>
              <a:rPr lang="en-GB"/>
              <a:t>једна дихотомна независна променљива (са само две вредности: нпр. пол) и </a:t>
            </a:r>
            <a:endParaRPr lang="sr-Cyrl-RS"/>
          </a:p>
          <a:p>
            <a:pPr lvl="1"/>
            <a:r>
              <a:rPr lang="en-GB"/>
              <a:t>једна непрекидна зависна променљива</a:t>
            </a:r>
            <a:endParaRPr lang="sr-Cyrl-RS"/>
          </a:p>
          <a:p>
            <a:r>
              <a:rPr lang="sr-Cyrl-RS"/>
              <a:t>У</a:t>
            </a:r>
            <a:r>
              <a:rPr lang="en-GB"/>
              <a:t> свакој категорији дихотомне променљиве требало би да имате</a:t>
            </a:r>
            <a:endParaRPr lang="sr-Cyrl-RS"/>
          </a:p>
          <a:p>
            <a:pPr lvl="1"/>
            <a:r>
              <a:rPr lang="en-GB"/>
              <a:t>приближно једнак број особа или анализираних случајева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Ниво мерења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/>
              <a:t>Спирманов коефицијент </a:t>
            </a:r>
            <a:r>
              <a:rPr lang="en-GB">
                <a:sym typeface="Symbol"/>
              </a:rPr>
              <a:t></a:t>
            </a:r>
            <a:r>
              <a:rPr lang="en-GB"/>
              <a:t> је коефицијент корелације прикладан за ординалне или рангиране податке</a:t>
            </a:r>
            <a:endParaRPr lang="sr-Cyrl-RS"/>
          </a:p>
          <a:p>
            <a:r>
              <a:rPr lang="en-GB">
                <a:sym typeface="Symbol"/>
              </a:rPr>
              <a:t></a:t>
            </a:r>
            <a:r>
              <a:rPr lang="en-GB"/>
              <a:t> се често употребљава у здравственој и медицинској литератури</a:t>
            </a:r>
            <a:endParaRPr lang="sr-Cyrl-RS"/>
          </a:p>
          <a:p>
            <a:pPr lvl="1"/>
            <a:r>
              <a:rPr lang="sr-Cyrl-RS"/>
              <a:t>с</a:t>
            </a:r>
            <a:r>
              <a:rPr lang="en-GB"/>
              <a:t>ве више и у психолошким истраживањима, </a:t>
            </a:r>
            <a:endParaRPr lang="sr-Cyrl-RS"/>
          </a:p>
          <a:p>
            <a:pPr lvl="1"/>
            <a:r>
              <a:rPr lang="en-GB"/>
              <a:t>истраживачи </a:t>
            </a:r>
            <a:r>
              <a:rPr lang="sr-Cyrl-RS"/>
              <a:t>су </a:t>
            </a:r>
            <a:r>
              <a:rPr lang="en-GB"/>
              <a:t>постали свеснији могућих проблема које уме да проузрокује претпоставка да су нумеричке удаљености између рангова приближно једнаке или сразмерне разликама у интензитету посматраних обележја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Статистичке технике за истраживање веза између променљивих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/>
              <a:t>истражити веза између парова променљивих </a:t>
            </a:r>
            <a:endParaRPr lang="sr-Latn-RS"/>
          </a:p>
          <a:p>
            <a:pPr lvl="1"/>
            <a:r>
              <a:rPr lang="en-US"/>
              <a:t>(корелација)</a:t>
            </a:r>
          </a:p>
          <a:p>
            <a:pPr lvl="0"/>
            <a:r>
              <a:rPr lang="en-US"/>
              <a:t>предвидети вредности једне променљиве на основу вредности друге </a:t>
            </a:r>
            <a:endParaRPr lang="sr-Latn-RS"/>
          </a:p>
          <a:p>
            <a:pPr lvl="1"/>
            <a:r>
              <a:rPr lang="en-US"/>
              <a:t>биваријантна регресија</a:t>
            </a:r>
          </a:p>
          <a:p>
            <a:pPr lvl="0"/>
            <a:r>
              <a:rPr lang="en-US"/>
              <a:t>предвидети вредности зависне променљиве на основу вредности више независних променљивих </a:t>
            </a:r>
            <a:endParaRPr lang="sr-Cyrl-RS"/>
          </a:p>
          <a:p>
            <a:pPr lvl="1"/>
            <a:r>
              <a:rPr lang="sr-Cyrl-RS"/>
              <a:t>в</a:t>
            </a:r>
            <a:r>
              <a:rPr lang="en-US"/>
              <a:t>ишеструка регресија</a:t>
            </a:r>
          </a:p>
          <a:p>
            <a:pPr lvl="0"/>
            <a:r>
              <a:rPr lang="en-US"/>
              <a:t>идентификовати структура групе повезаних променљивих</a:t>
            </a:r>
            <a:endParaRPr lang="sr-Cyrl-RS"/>
          </a:p>
          <a:p>
            <a:pPr lvl="1"/>
            <a:r>
              <a:rPr lang="en-US"/>
              <a:t>факторска анализа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Претпоставке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b="1"/>
              <a:t>Повезани парови</a:t>
            </a:r>
            <a:endParaRPr lang="en-US"/>
          </a:p>
          <a:p>
            <a:pPr lvl="1"/>
            <a:r>
              <a:rPr lang="en-GB"/>
              <a:t>Сваки субјекат мора дати своју оцену и променљиве X и променљиве Y (повезани парови)</a:t>
            </a:r>
            <a:endParaRPr lang="sr-Cyrl-RS"/>
          </a:p>
          <a:p>
            <a:pPr lvl="1"/>
            <a:r>
              <a:rPr lang="en-GB"/>
              <a:t>Оба податка морају потицати од истог субјекта</a:t>
            </a:r>
            <a:endParaRPr lang="en-US"/>
          </a:p>
          <a:p>
            <a:r>
              <a:rPr lang="en-GB"/>
              <a:t> </a:t>
            </a:r>
            <a:r>
              <a:rPr lang="en-GB" b="1"/>
              <a:t>Независност опсервација</a:t>
            </a:r>
            <a:endParaRPr lang="en-US"/>
          </a:p>
          <a:p>
            <a:pPr lvl="1"/>
            <a:r>
              <a:rPr lang="en-GB"/>
              <a:t>Опсервације од којих се подаци састоје морају бити узајамно независне</a:t>
            </a:r>
            <a:endParaRPr lang="en-US"/>
          </a:p>
          <a:p>
            <a:r>
              <a:rPr lang="en-GB" b="1"/>
              <a:t>Нормалност</a:t>
            </a:r>
            <a:endParaRPr lang="en-US"/>
          </a:p>
          <a:p>
            <a:pPr lvl="1"/>
            <a:r>
              <a:rPr lang="en-GB"/>
              <a:t>Резултати добијени за све променљиве требало би да су нормално расподељени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Претпоставке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b="1"/>
              <a:t>Линеарност</a:t>
            </a:r>
            <a:endParaRPr lang="en-US"/>
          </a:p>
          <a:p>
            <a:pPr lvl="1"/>
            <a:r>
              <a:rPr lang="en-GB"/>
              <a:t>Веза измеду две променљиве требало би да је линеарна. </a:t>
            </a:r>
            <a:endParaRPr lang="sr-Cyrl-RS"/>
          </a:p>
          <a:p>
            <a:pPr lvl="1"/>
            <a:r>
              <a:rPr lang="en-GB"/>
              <a:t>То значи да би на дијаграму растурања требало да видите (приближно) праву линију, а не криву</a:t>
            </a:r>
            <a:endParaRPr lang="en-US"/>
          </a:p>
          <a:p>
            <a:r>
              <a:rPr lang="en-GB" b="1"/>
              <a:t>Хомогеност варијансе</a:t>
            </a:r>
            <a:endParaRPr lang="en-US"/>
          </a:p>
          <a:p>
            <a:pPr lvl="1"/>
            <a:r>
              <a:rPr lang="en-GB"/>
              <a:t>Променљивост резултата добијених за променљиву X требало би да је слична за све вредности променљиве Y</a:t>
            </a:r>
            <a:endParaRPr lang="sr-Cyrl-RS"/>
          </a:p>
          <a:p>
            <a:pPr lvl="1"/>
            <a:r>
              <a:rPr lang="en-GB"/>
              <a:t>Требало би да по целој дужини изгледа као приближно једнако дебела цигара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9B-67E4-4828-8D94-9C0F0D65B8A0}" type="slidenum">
              <a:rPr lang="en-US"/>
              <a:pPr/>
              <a:t>22</a:t>
            </a:fld>
            <a:endParaRPr lang="en-US"/>
          </a:p>
        </p:txBody>
      </p:sp>
      <p:sp>
        <p:nvSpPr>
          <p:cNvPr id="93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Дијаграм</a:t>
            </a:r>
            <a:r>
              <a:rPr lang="sr-Latn-CS"/>
              <a:t>и</a:t>
            </a:r>
            <a:r>
              <a:rPr lang="sr-Cyrl-CS"/>
              <a:t> растурања</a:t>
            </a:r>
            <a:r>
              <a:rPr lang="sr-Latn-CS"/>
              <a:t>  </a:t>
            </a:r>
          </a:p>
        </p:txBody>
      </p:sp>
      <p:graphicFrame>
        <p:nvGraphicFramePr>
          <p:cNvPr id="93798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19125" y="1370013"/>
          <a:ext cx="8124825" cy="507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987" name="Document" r:id="rId3" imgW="6077641" imgH="3979632" progId="Word.Document.8">
                  <p:embed/>
                </p:oleObj>
              </mc:Choice>
              <mc:Fallback>
                <p:oleObj name="Document" r:id="rId3" imgW="6077641" imgH="3979632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4587"/>
                      <a:stretch>
                        <a:fillRect/>
                      </a:stretch>
                    </p:blipFill>
                    <p:spPr bwMode="auto">
                      <a:xfrm>
                        <a:off x="619125" y="1370013"/>
                        <a:ext cx="8124825" cy="5076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7DD78-6BBD-4576-BFE2-7A942CD2E4AF}" type="slidenum">
              <a:rPr lang="en-US"/>
              <a:pPr/>
              <a:t>23</a:t>
            </a:fld>
            <a:endParaRPr lang="en-US"/>
          </a:p>
        </p:txBody>
      </p:sp>
      <p:sp>
        <p:nvSpPr>
          <p:cNvPr id="940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600"/>
              <a:t>Дијаграм растурања који приказује однос између FEV1 и висине за групу мушких студената медицине</a:t>
            </a:r>
            <a:r>
              <a:rPr lang="sr-Latn-CS" sz="2600"/>
              <a:t> </a:t>
            </a:r>
          </a:p>
        </p:txBody>
      </p:sp>
      <p:sp>
        <p:nvSpPr>
          <p:cNvPr id="94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40036" name="Picture 4" descr="Slika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7625" y="1371600"/>
            <a:ext cx="662146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A6AF8-4B53-49AA-B072-1753B7106103}" type="slidenum">
              <a:rPr lang="en-US"/>
              <a:pPr/>
              <a:t>24</a:t>
            </a:fld>
            <a:endParaRPr lang="en-US"/>
          </a:p>
        </p:txBody>
      </p:sp>
      <p:sp>
        <p:nvSpPr>
          <p:cNvPr id="94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Коефицијенти праве линије</a:t>
            </a:r>
            <a:r>
              <a:rPr lang="sr-Latn-CS"/>
              <a:t> </a:t>
            </a:r>
          </a:p>
        </p:txBody>
      </p:sp>
      <p:sp>
        <p:nvSpPr>
          <p:cNvPr id="94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42084" name="Picture 4" descr="Slika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6200" y="1398588"/>
            <a:ext cx="6299200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147B-15DD-4239-9F6D-631BFE7EAE2A}" type="slidenum">
              <a:rPr lang="en-US"/>
              <a:pPr/>
              <a:t>25</a:t>
            </a:fld>
            <a:endParaRPr lang="en-US"/>
          </a:p>
        </p:txBody>
      </p:sp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Регресија</a:t>
            </a:r>
            <a:r>
              <a:rPr lang="sr-Latn-CS"/>
              <a:t> </a:t>
            </a:r>
          </a:p>
        </p:txBody>
      </p:sp>
      <p:sp>
        <p:nvSpPr>
          <p:cNvPr id="94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2800" b="1"/>
              <a:t>Регресија</a:t>
            </a:r>
            <a:r>
              <a:rPr lang="it-IT" sz="2800"/>
              <a:t> </a:t>
            </a:r>
            <a:r>
              <a:rPr lang="sr-Cyrl-CS" sz="2800"/>
              <a:t>(</a:t>
            </a:r>
            <a:r>
              <a:rPr lang="sr-Latn-CS" sz="2800" b="1"/>
              <a:t>regression</a:t>
            </a:r>
            <a:r>
              <a:rPr lang="sr-Cyrl-CS" sz="2800"/>
              <a:t>) </a:t>
            </a:r>
            <a:r>
              <a:rPr lang="it-IT" sz="2800"/>
              <a:t>је метода процене нумеричког односа између променљивих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it-IT" sz="2800"/>
              <a:t>Име ‘‘регресија’‘ је настал</a:t>
            </a:r>
            <a:r>
              <a:rPr lang="sr-Cyrl-CS" sz="2800"/>
              <a:t>о </a:t>
            </a:r>
            <a:r>
              <a:rPr lang="it-IT" sz="2800"/>
              <a:t>захваљујући </a:t>
            </a:r>
            <a:r>
              <a:rPr lang="sr-Latn-CS" sz="2800"/>
              <a:t>Galton</a:t>
            </a:r>
            <a:r>
              <a:rPr lang="sr-Cyrl-CS" sz="2800"/>
              <a:t>-у </a:t>
            </a:r>
            <a:r>
              <a:rPr lang="it-IT" sz="2800"/>
              <a:t>(1886), који је развио технику да се испита однос између висине деце и њихових родитеља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Cyrl-CS" sz="2400"/>
              <a:t>о</a:t>
            </a:r>
            <a:r>
              <a:rPr lang="it-IT" sz="2400"/>
              <a:t>н је приметио да ако изаберемо групу родитеља дате висине, сред</a:t>
            </a:r>
            <a:r>
              <a:rPr lang="sr-Cyrl-CS" sz="2400"/>
              <a:t>ина </a:t>
            </a:r>
            <a:r>
              <a:rPr lang="it-IT" sz="2400"/>
              <a:t>висина њихове деце ће бити ближа сред</a:t>
            </a:r>
            <a:r>
              <a:rPr lang="sr-Cyrl-CS" sz="2400"/>
              <a:t>ини </a:t>
            </a:r>
            <a:r>
              <a:rPr lang="it-IT" sz="2400"/>
              <a:t>висин</a:t>
            </a:r>
            <a:r>
              <a:rPr lang="sr-Cyrl-CS" sz="2400"/>
              <a:t>е популације </a:t>
            </a:r>
            <a:r>
              <a:rPr lang="it-IT" sz="2400"/>
              <a:t>него </a:t>
            </a:r>
            <a:r>
              <a:rPr lang="sr-Cyrl-CS" sz="2400"/>
              <a:t>што је </a:t>
            </a:r>
            <a:r>
              <a:rPr lang="it-IT" sz="2400"/>
              <a:t>дат</a:t>
            </a:r>
            <a:r>
              <a:rPr lang="sr-Cyrl-CS" sz="2400"/>
              <a:t>а </a:t>
            </a:r>
            <a:r>
              <a:rPr lang="it-IT" sz="2400"/>
              <a:t>висина родитеља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it-IT" sz="2800"/>
              <a:t>Сада се зове </a:t>
            </a:r>
            <a:r>
              <a:rPr lang="it-IT" sz="2800" b="1"/>
              <a:t>регресија ка средини</a:t>
            </a:r>
            <a:r>
              <a:rPr lang="it-IT" sz="2800"/>
              <a:t> </a:t>
            </a:r>
            <a:r>
              <a:rPr lang="sr-Cyrl-CS" sz="2800"/>
              <a:t>(</a:t>
            </a:r>
            <a:r>
              <a:rPr lang="sr-Latn-CS" sz="2800" b="1"/>
              <a:t>regression towards the mean</a:t>
            </a:r>
            <a:r>
              <a:rPr lang="sr-Cyrl-CS" sz="2800"/>
              <a:t>)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189F-AD07-4A1E-9706-27DA0C6893B5}" type="slidenum">
              <a:rPr lang="en-US"/>
              <a:pPr/>
              <a:t>26</a:t>
            </a:fld>
            <a:endParaRPr lang="en-US"/>
          </a:p>
        </p:txBody>
      </p:sp>
      <p:sp>
        <p:nvSpPr>
          <p:cNvPr id="94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Регресија</a:t>
            </a:r>
            <a:endParaRPr lang="sr-Latn-CS"/>
          </a:p>
        </p:txBody>
      </p:sp>
      <p:sp>
        <p:nvSpPr>
          <p:cNvPr id="946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30350"/>
            <a:ext cx="8229600" cy="4725988"/>
          </a:xfrm>
        </p:spPr>
        <p:txBody>
          <a:bodyPr/>
          <a:lstStyle/>
          <a:p>
            <a:r>
              <a:rPr lang="sr-Cyrl-CS" sz="2200"/>
              <a:t>М</a:t>
            </a:r>
            <a:r>
              <a:rPr lang="it-IT" sz="2200"/>
              <a:t>и смо заинтересовани за то колико се добро једна променљива може искористити за предвиђање друге променљив</a:t>
            </a:r>
            <a:r>
              <a:rPr lang="sr-Cyrl-CS" sz="2200"/>
              <a:t>е</a:t>
            </a:r>
          </a:p>
          <a:p>
            <a:r>
              <a:rPr lang="it-IT" sz="2200"/>
              <a:t>Имамо две врсте променљивих: </a:t>
            </a:r>
            <a:endParaRPr lang="sr-Cyrl-CS" sz="2200"/>
          </a:p>
          <a:p>
            <a:pPr lvl="1"/>
            <a:r>
              <a:rPr lang="it-IT" sz="1800"/>
              <a:t>предсказивач </a:t>
            </a:r>
            <a:r>
              <a:rPr lang="sr-Cyrl-CS" sz="1800"/>
              <a:t>(</a:t>
            </a:r>
            <a:r>
              <a:rPr lang="sr-Latn-CS" sz="1800" i="1"/>
              <a:t>predictor</a:t>
            </a:r>
            <a:r>
              <a:rPr lang="sr-Cyrl-CS" sz="1800"/>
              <a:t>) </a:t>
            </a:r>
            <a:r>
              <a:rPr lang="it-IT" sz="1800"/>
              <a:t>или променљива која објашњава</a:t>
            </a:r>
            <a:r>
              <a:rPr lang="sr-Latn-CS" sz="1800"/>
              <a:t> X</a:t>
            </a:r>
            <a:r>
              <a:rPr lang="it-IT" sz="1800"/>
              <a:t>, висина</a:t>
            </a:r>
            <a:endParaRPr lang="sr-Cyrl-CS" sz="1800"/>
          </a:p>
          <a:p>
            <a:pPr lvl="1"/>
            <a:r>
              <a:rPr lang="it-IT" sz="1800"/>
              <a:t>променљиву исхода коју покушавамо да предвидимо</a:t>
            </a:r>
            <a:r>
              <a:rPr lang="sr-Cyrl-CS" sz="1800"/>
              <a:t> </a:t>
            </a:r>
            <a:r>
              <a:rPr lang="sr-Latn-CS" sz="1800"/>
              <a:t>Y</a:t>
            </a:r>
            <a:r>
              <a:rPr lang="it-IT" sz="1800"/>
              <a:t>, FEV1</a:t>
            </a:r>
            <a:endParaRPr lang="sr-Cyrl-CS" sz="1800"/>
          </a:p>
          <a:p>
            <a:r>
              <a:rPr lang="sr-Latn-CS" sz="2200"/>
              <a:t>O</a:t>
            </a:r>
            <a:r>
              <a:rPr lang="it-IT" sz="2200"/>
              <a:t>днос између њих може бити написан као</a:t>
            </a:r>
            <a:endParaRPr lang="sr-Cyrl-CS" sz="2200"/>
          </a:p>
          <a:p>
            <a:pPr lvl="1"/>
            <a:r>
              <a:rPr lang="it-IT" sz="1800" i="1"/>
              <a:t>Y</a:t>
            </a:r>
            <a:r>
              <a:rPr lang="sr-Cyrl-CS" sz="1800"/>
              <a:t> = а + </a:t>
            </a:r>
            <a:r>
              <a:rPr lang="sr-Latn-CS" sz="1800"/>
              <a:t>b </a:t>
            </a:r>
            <a:r>
              <a:rPr lang="sr-Latn-CS" sz="1800" i="1"/>
              <a:t>X</a:t>
            </a:r>
            <a:r>
              <a:rPr lang="sr-Latn-CS" sz="1800"/>
              <a:t> + E</a:t>
            </a:r>
            <a:endParaRPr lang="en-US" sz="1800"/>
          </a:p>
          <a:p>
            <a:r>
              <a:rPr lang="sr-Cyrl-CS" sz="2200"/>
              <a:t>а</a:t>
            </a:r>
            <a:r>
              <a:rPr lang="en-US" sz="2200"/>
              <a:t> и </a:t>
            </a:r>
            <a:r>
              <a:rPr lang="sr-Latn-CS" sz="2200" i="1"/>
              <a:t>b</a:t>
            </a:r>
            <a:r>
              <a:rPr lang="sr-Latn-CS" sz="2200"/>
              <a:t> </a:t>
            </a:r>
            <a:r>
              <a:rPr lang="en-US" sz="2200"/>
              <a:t>константе</a:t>
            </a:r>
            <a:endParaRPr lang="sr-Cyrl-CS" sz="2200"/>
          </a:p>
          <a:p>
            <a:r>
              <a:rPr lang="en-US" sz="2200" i="1"/>
              <a:t>Е </a:t>
            </a:r>
            <a:r>
              <a:rPr lang="en-US" sz="2200"/>
              <a:t>је случајна променљива са средином 0, зван</a:t>
            </a:r>
            <a:r>
              <a:rPr lang="sr-Cyrl-CS" sz="2200"/>
              <a:t>а </a:t>
            </a:r>
            <a:r>
              <a:rPr lang="en-US" sz="2200" b="1"/>
              <a:t>грешка</a:t>
            </a:r>
            <a:r>
              <a:rPr lang="en-US" sz="2200"/>
              <a:t> (</a:t>
            </a:r>
            <a:r>
              <a:rPr lang="sr-Latn-CS" sz="2200" b="1"/>
              <a:t>error</a:t>
            </a:r>
            <a:r>
              <a:rPr lang="en-US" sz="2200"/>
              <a:t>), која представља онај део варијабилности од </a:t>
            </a:r>
            <a:r>
              <a:rPr lang="en-US" sz="2200" i="1"/>
              <a:t>Y</a:t>
            </a:r>
            <a:r>
              <a:rPr lang="en-US" sz="2200"/>
              <a:t> који није објашњен односом са </a:t>
            </a:r>
            <a:r>
              <a:rPr lang="en-US" sz="2200" i="1"/>
              <a:t>X</a:t>
            </a:r>
            <a:endParaRPr lang="sr-Latn-CS" sz="2200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661BD-B6E9-4E17-81D0-73B3C3AAFB0F}" type="slidenum">
              <a:rPr lang="en-US"/>
              <a:pPr/>
              <a:t>27</a:t>
            </a:fld>
            <a:endParaRPr lang="en-US"/>
          </a:p>
        </p:txBody>
      </p:sp>
      <p:sp>
        <p:nvSpPr>
          <p:cNvPr id="94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Метода најмањих квадрата</a:t>
            </a:r>
            <a:r>
              <a:rPr lang="en-US"/>
              <a:t> </a:t>
            </a:r>
            <a:endParaRPr lang="sr-Latn-CS"/>
          </a:p>
        </p:txBody>
      </p:sp>
      <p:sp>
        <p:nvSpPr>
          <p:cNvPr id="94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48228" name="Picture 4" descr="Slika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7625" y="1371600"/>
            <a:ext cx="662146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3730E-11E4-4FD3-A0AB-8A1C95032D50}" type="slidenum">
              <a:rPr lang="en-US"/>
              <a:pPr/>
              <a:t>28</a:t>
            </a:fld>
            <a:endParaRPr lang="en-US"/>
          </a:p>
        </p:txBody>
      </p:sp>
      <p:sp>
        <p:nvSpPr>
          <p:cNvPr id="95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Одступање </a:t>
            </a:r>
            <a:r>
              <a:rPr lang="sv-SE" sz="3600"/>
              <a:t>од линије у правцу</a:t>
            </a:r>
            <a:r>
              <a:rPr lang="sv-SE" sz="3600" i="1"/>
              <a:t> </a:t>
            </a:r>
            <a:r>
              <a:rPr lang="sr-Cyrl-CS" sz="3600"/>
              <a:t>''</a:t>
            </a:r>
            <a:r>
              <a:rPr lang="sv-SE" sz="3600" i="1"/>
              <a:t>y</a:t>
            </a:r>
            <a:r>
              <a:rPr lang="sr-Cyrl-CS" sz="3600"/>
              <a:t>''</a:t>
            </a:r>
            <a:endParaRPr lang="en-US" sz="3600"/>
          </a:p>
        </p:txBody>
      </p:sp>
      <p:pic>
        <p:nvPicPr>
          <p:cNvPr id="950275" name="Picture 3" descr="Slika 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16038" y="1406525"/>
            <a:ext cx="6669087" cy="4965700"/>
          </a:xfrm>
          <a:noFill/>
          <a:ln/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CDD58-9AFC-490C-9C9D-A8A1DC23FDCD}" type="slidenum">
              <a:rPr lang="en-US"/>
              <a:pPr/>
              <a:t>29</a:t>
            </a:fld>
            <a:endParaRPr lang="en-US"/>
          </a:p>
        </p:txBody>
      </p:sp>
      <p:sp>
        <p:nvSpPr>
          <p:cNvPr id="95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/>
              <a:t>Метода најмањих квадрата</a:t>
            </a:r>
            <a:endParaRPr lang="sr-Latn-CS" sz="4400"/>
          </a:p>
        </p:txBody>
      </p:sp>
      <p:sp>
        <p:nvSpPr>
          <p:cNvPr id="95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US"/>
              <a:t>Метода најмањих квадрата је најбољи метод ако су </a:t>
            </a:r>
            <a:endParaRPr lang="sr-Latn-CS"/>
          </a:p>
          <a:p>
            <a:pPr lvl="1">
              <a:lnSpc>
                <a:spcPct val="95000"/>
              </a:lnSpc>
            </a:pPr>
            <a:r>
              <a:rPr lang="sr-Cyrl-CS"/>
              <a:t>одступања </a:t>
            </a:r>
            <a:r>
              <a:rPr lang="en-US"/>
              <a:t>од линије Нормалн</a:t>
            </a:r>
            <a:r>
              <a:rPr lang="sr-Cyrl-CS"/>
              <a:t>о расподељена </a:t>
            </a:r>
            <a:r>
              <a:rPr lang="en-US"/>
              <a:t>са </a:t>
            </a:r>
            <a:r>
              <a:rPr lang="sr-Cyrl-CS"/>
              <a:t>униформном </a:t>
            </a:r>
            <a:r>
              <a:rPr lang="en-US"/>
              <a:t>варијансом дуж линије</a:t>
            </a:r>
            <a:endParaRPr lang="sr-Latn-CS"/>
          </a:p>
          <a:p>
            <a:pPr>
              <a:lnSpc>
                <a:spcPct val="95000"/>
              </a:lnSpc>
            </a:pPr>
            <a:r>
              <a:rPr lang="sr-Latn-CS"/>
              <a:t>R</a:t>
            </a:r>
            <a:r>
              <a:rPr lang="en-US"/>
              <a:t>егресија има тенденцију да уклони </a:t>
            </a:r>
            <a:r>
              <a:rPr lang="sr-Cyrl-CS"/>
              <a:t>из </a:t>
            </a:r>
            <a:r>
              <a:rPr lang="sr-Latn-CS" i="1"/>
              <a:t>Y</a:t>
            </a:r>
            <a:r>
              <a:rPr lang="sr-Latn-CS"/>
              <a:t> </a:t>
            </a:r>
            <a:r>
              <a:rPr lang="en-US"/>
              <a:t>варијабилност између субјеката и остави грешку мерења</a:t>
            </a:r>
            <a:endParaRPr lang="sr-Latn-CS"/>
          </a:p>
          <a:p>
            <a:pPr lvl="1">
              <a:lnSpc>
                <a:spcPct val="95000"/>
              </a:lnSpc>
            </a:pPr>
            <a:r>
              <a:rPr lang="en-US"/>
              <a:t>која ће вероватно бити Нормална</a:t>
            </a:r>
            <a:endParaRPr lang="sr-Latn-C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Статистичке технике за истраживање веза између променљивих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/>
              <a:t>Овом породицом техника</a:t>
            </a:r>
            <a:endParaRPr lang="sr-Cyrl-RS"/>
          </a:p>
          <a:p>
            <a:pPr lvl="1"/>
            <a:r>
              <a:rPr lang="en-GB"/>
              <a:t>тестирамо моделе и теорије, </a:t>
            </a:r>
            <a:endParaRPr lang="sr-Cyrl-RS"/>
          </a:p>
          <a:p>
            <a:pPr lvl="1"/>
            <a:r>
              <a:rPr lang="en-GB"/>
              <a:t>предвиђамо исходе</a:t>
            </a:r>
            <a:endParaRPr lang="sr-Cyrl-RS"/>
          </a:p>
          <a:p>
            <a:pPr lvl="1"/>
            <a:r>
              <a:rPr lang="en-GB"/>
              <a:t>оцењујемо поузданост и ваљаност скала</a:t>
            </a:r>
            <a:endParaRPr lang="sr-Cyrl-RS"/>
          </a:p>
          <a:p>
            <a:r>
              <a:rPr lang="en-GB"/>
              <a:t>СПСС има цео низ техника за истраживање веза</a:t>
            </a:r>
            <a:endParaRPr lang="sr-Cyrl-RS"/>
          </a:p>
          <a:p>
            <a:r>
              <a:rPr lang="sr-Cyrl-RS"/>
              <a:t>Р</a:t>
            </a:r>
            <a:r>
              <a:rPr lang="en-GB"/>
              <a:t>азликују </a:t>
            </a:r>
            <a:r>
              <a:rPr lang="sr-Cyrl-RS"/>
              <a:t>се </a:t>
            </a:r>
            <a:r>
              <a:rPr lang="en-GB"/>
              <a:t>по </a:t>
            </a:r>
            <a:endParaRPr lang="sr-Cyrl-RS"/>
          </a:p>
          <a:p>
            <a:pPr lvl="1"/>
            <a:r>
              <a:rPr lang="en-GB"/>
              <a:t>врсти истраживачког питања на које треба одговорити</a:t>
            </a:r>
            <a:endParaRPr lang="sr-Cyrl-RS"/>
          </a:p>
          <a:p>
            <a:pPr lvl="1"/>
            <a:r>
              <a:rPr lang="en-GB"/>
              <a:t>врсти доступних података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5C64-AAF8-4662-8B03-2B4FCC217C30}" type="slidenum">
              <a:rPr lang="en-US"/>
              <a:pPr/>
              <a:t>30</a:t>
            </a:fld>
            <a:endParaRPr lang="en-US"/>
          </a:p>
        </p:txBody>
      </p:sp>
      <p:sp>
        <p:nvSpPr>
          <p:cNvPr id="954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/>
              <a:t>Метода најмањих квадрата</a:t>
            </a:r>
            <a:endParaRPr lang="sr-Latn-CS" sz="4400"/>
          </a:p>
        </p:txBody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/>
              <a:t>Прво, ми налазимо ударно предвиђање </a:t>
            </a:r>
            <a:r>
              <a:rPr lang="sr-Latn-CS" i="1"/>
              <a:t>Y</a:t>
            </a:r>
            <a:r>
              <a:rPr lang="sr-Latn-CS"/>
              <a:t> </a:t>
            </a:r>
            <a:r>
              <a:rPr lang="sr-Cyrl-CS"/>
              <a:t>из посматраних вредности </a:t>
            </a:r>
            <a:r>
              <a:rPr lang="sr-Latn-CS" i="1"/>
              <a:t>X</a:t>
            </a:r>
            <a:r>
              <a:rPr lang="sr-Cyrl-CS"/>
              <a:t>, а не из ‘‘правих’‘ вредности </a:t>
            </a:r>
            <a:r>
              <a:rPr lang="sr-Latn-CS" i="1"/>
              <a:t>X</a:t>
            </a:r>
            <a:endParaRPr lang="sr-Cyrl-CS" i="1"/>
          </a:p>
          <a:p>
            <a:pPr lvl="1">
              <a:lnSpc>
                <a:spcPct val="90000"/>
              </a:lnSpc>
            </a:pPr>
            <a:r>
              <a:rPr lang="sr-Cyrl-CS"/>
              <a:t>грешка мерења у обе променљиве је један од узрока одступања од линије, и налази се у овим одступањима измереним у </a:t>
            </a:r>
            <a:r>
              <a:rPr lang="sr-Latn-CS" i="1"/>
              <a:t>Y</a:t>
            </a:r>
            <a:r>
              <a:rPr lang="sr-Latn-CS"/>
              <a:t> </a:t>
            </a:r>
            <a:r>
              <a:rPr lang="sr-Cyrl-CS"/>
              <a:t>правцу</a:t>
            </a:r>
          </a:p>
          <a:p>
            <a:pPr>
              <a:lnSpc>
                <a:spcPct val="90000"/>
              </a:lnSpc>
            </a:pPr>
            <a:r>
              <a:rPr lang="it-IT"/>
              <a:t>Друго, линија пронађена на овај начин зависи од јединица у којима се променљиве мере</a:t>
            </a:r>
            <a:endParaRPr lang="sr-Latn-CS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D54D-DF36-4325-8C75-A6D886B458DE}" type="slidenum">
              <a:rPr lang="en-US"/>
              <a:pPr/>
              <a:t>31</a:t>
            </a:fld>
            <a:endParaRPr lang="en-US"/>
          </a:p>
        </p:txBody>
      </p:sp>
      <p:sp>
        <p:nvSpPr>
          <p:cNvPr id="956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/>
              <a:t>Метода најмањих квадрата</a:t>
            </a:r>
            <a:endParaRPr lang="sr-Latn-CS" sz="4400"/>
          </a:p>
        </p:txBody>
      </p:sp>
      <p:graphicFrame>
        <p:nvGraphicFramePr>
          <p:cNvPr id="95641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19125" y="1370013"/>
          <a:ext cx="8124825" cy="507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6419" name="Document" r:id="rId3" imgW="6077641" imgH="3979632" progId="Word.Document.8">
                  <p:embed/>
                </p:oleObj>
              </mc:Choice>
              <mc:Fallback>
                <p:oleObj name="Document" r:id="rId3" imgW="6077641" imgH="3979632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4587"/>
                      <a:stretch>
                        <a:fillRect/>
                      </a:stretch>
                    </p:blipFill>
                    <p:spPr bwMode="auto">
                      <a:xfrm>
                        <a:off x="619125" y="1370013"/>
                        <a:ext cx="8124825" cy="5076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DD27-B0B5-4FE8-98FD-4E26F26AD532}" type="slidenum">
              <a:rPr lang="en-US"/>
              <a:pPr/>
              <a:t>32</a:t>
            </a:fld>
            <a:endParaRPr lang="en-US"/>
          </a:p>
        </p:txBody>
      </p:sp>
      <p:sp>
        <p:nvSpPr>
          <p:cNvPr id="95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/>
              <a:t>Метода најмањих квадрата</a:t>
            </a:r>
            <a:endParaRPr lang="sr-Latn-CS" sz="4400"/>
          </a:p>
        </p:txBody>
      </p:sp>
      <p:sp>
        <p:nvSpPr>
          <p:cNvPr id="95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3000"/>
              <a:t>FEV1 (лит</a:t>
            </a:r>
            <a:r>
              <a:rPr lang="sr-Cyrl-CS" sz="3000"/>
              <a:t>а</a:t>
            </a:r>
            <a:r>
              <a:rPr lang="sv-SE" sz="3000"/>
              <a:t>р) = -9.33 + 0.075 </a:t>
            </a:r>
            <a:r>
              <a:rPr lang="sr-Latn-CS" sz="3000"/>
              <a:t>x </a:t>
            </a:r>
            <a:r>
              <a:rPr lang="sr-Cyrl-CS" sz="3000"/>
              <a:t>в</a:t>
            </a:r>
            <a:r>
              <a:rPr lang="sv-SE" sz="3000"/>
              <a:t>исина (цм</a:t>
            </a:r>
            <a:r>
              <a:rPr lang="en-US" sz="3000"/>
              <a:t> </a:t>
            </a:r>
            <a:r>
              <a:rPr lang="sr-Cyrl-CS" sz="3000"/>
              <a:t>)</a:t>
            </a:r>
          </a:p>
          <a:p>
            <a:r>
              <a:rPr lang="sv-SE" sz="3000"/>
              <a:t>FEV1 (лит</a:t>
            </a:r>
            <a:r>
              <a:rPr lang="sr-Cyrl-CS" sz="3000"/>
              <a:t>а</a:t>
            </a:r>
            <a:r>
              <a:rPr lang="sv-SE" sz="3000"/>
              <a:t>р) = -34.70 + 22.0 </a:t>
            </a:r>
            <a:r>
              <a:rPr lang="sr-Latn-CS" sz="3000"/>
              <a:t>x </a:t>
            </a:r>
            <a:r>
              <a:rPr lang="sv-SE" sz="3000"/>
              <a:t>висина (м)</a:t>
            </a:r>
            <a:endParaRPr lang="sr-Cyrl-CS" sz="3000"/>
          </a:p>
          <a:p>
            <a:r>
              <a:rPr lang="sr-Cyrl-CS"/>
              <a:t>П</a:t>
            </a:r>
            <a:r>
              <a:rPr lang="it-IT"/>
              <a:t>о овом методу предвиђени FEV1 </a:t>
            </a:r>
            <a:endParaRPr lang="sr-Cyrl-CS"/>
          </a:p>
          <a:p>
            <a:pPr lvl="1"/>
            <a:r>
              <a:rPr lang="it-IT"/>
              <a:t>за студента висине 170 цм </a:t>
            </a:r>
            <a:r>
              <a:rPr lang="sr-Cyrl-CS"/>
              <a:t>је </a:t>
            </a:r>
            <a:r>
              <a:rPr lang="it-IT"/>
              <a:t>3.42 литара, </a:t>
            </a:r>
            <a:endParaRPr lang="sr-Cyrl-CS"/>
          </a:p>
          <a:p>
            <a:pPr lvl="1"/>
            <a:r>
              <a:rPr lang="it-IT"/>
              <a:t>али за студента висине 1.70 м је 2.70 литара</a:t>
            </a:r>
            <a:endParaRPr lang="sr-Cyrl-CS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1E65B-9FA7-4317-BFCE-B1EBFB1BD361}" type="slidenum">
              <a:rPr lang="en-US"/>
              <a:pPr/>
              <a:t>33</a:t>
            </a:fld>
            <a:endParaRPr lang="en-US"/>
          </a:p>
        </p:txBody>
      </p:sp>
      <p:sp>
        <p:nvSpPr>
          <p:cNvPr id="96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/>
              <a:t>Метода најмањих квадрата</a:t>
            </a:r>
            <a:endParaRPr lang="en-US" sz="4400"/>
          </a:p>
        </p:txBody>
      </p:sp>
      <p:pic>
        <p:nvPicPr>
          <p:cNvPr id="960515" name="Picture 3" descr="Slika 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16038" y="1406525"/>
            <a:ext cx="6669087" cy="4965700"/>
          </a:xfrm>
          <a:noFill/>
          <a:ln/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83B2-3C91-407F-AE13-E2CAFA63F2C0}" type="slidenum">
              <a:rPr lang="en-US"/>
              <a:pPr/>
              <a:t>34</a:t>
            </a:fld>
            <a:endParaRPr lang="en-US"/>
          </a:p>
        </p:txBody>
      </p:sp>
      <p:sp>
        <p:nvSpPr>
          <p:cNvPr id="962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/>
              <a:t>Метода најмањих квадрата</a:t>
            </a:r>
            <a:endParaRPr lang="sr-Latn-CS" sz="4400"/>
          </a:p>
        </p:txBody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Ј</a:t>
            </a:r>
            <a:r>
              <a:rPr lang="sv-SE"/>
              <a:t>едначин</a:t>
            </a:r>
            <a:r>
              <a:rPr lang="sr-Cyrl-CS"/>
              <a:t>а</a:t>
            </a:r>
            <a:r>
              <a:rPr lang="sv-SE"/>
              <a:t> линије која миним</a:t>
            </a:r>
            <a:r>
              <a:rPr lang="sr-Cyrl-CS"/>
              <a:t>изира</a:t>
            </a:r>
            <a:r>
              <a:rPr lang="sv-SE"/>
              <a:t> збир квадрат</a:t>
            </a:r>
            <a:r>
              <a:rPr lang="sr-Cyrl-CS"/>
              <a:t>а одступања</a:t>
            </a:r>
            <a:r>
              <a:rPr lang="sv-SE"/>
              <a:t> од линије </a:t>
            </a:r>
            <a:r>
              <a:rPr lang="sr-Cyrl-CS"/>
              <a:t>у</a:t>
            </a:r>
            <a:r>
              <a:rPr lang="sv-SE"/>
              <a:t> променљивој исхода</a:t>
            </a:r>
            <a:r>
              <a:rPr lang="en-US"/>
              <a:t> </a:t>
            </a:r>
            <a:r>
              <a:rPr lang="sr-Cyrl-CS"/>
              <a:t>је</a:t>
            </a:r>
          </a:p>
          <a:p>
            <a:endParaRPr lang="sr-Cyrl-CS"/>
          </a:p>
          <a:p>
            <a:endParaRPr lang="sr-Cyrl-CS"/>
          </a:p>
          <a:p>
            <a:endParaRPr lang="sr-Cyrl-CS"/>
          </a:p>
          <a:p>
            <a:r>
              <a:rPr lang="sr-Cyrl-CS"/>
              <a:t>Одсечак </a:t>
            </a:r>
            <a:r>
              <a:rPr lang="sr-Latn-CS" i="1"/>
              <a:t>а</a:t>
            </a:r>
            <a:r>
              <a:rPr lang="sr-Latn-CS"/>
              <a:t> </a:t>
            </a:r>
            <a:r>
              <a:rPr lang="sr-Cyrl-CS"/>
              <a:t>п</a:t>
            </a:r>
            <a:r>
              <a:rPr lang="it-IT"/>
              <a:t>рона</a:t>
            </a:r>
            <a:r>
              <a:rPr lang="sr-Cyrl-CS"/>
              <a:t>лазимо преко</a:t>
            </a:r>
            <a:endParaRPr lang="sr-Latn-CS"/>
          </a:p>
        </p:txBody>
      </p:sp>
      <p:sp>
        <p:nvSpPr>
          <p:cNvPr id="962564" name="Rectangle 4"/>
          <p:cNvSpPr>
            <a:spLocks noChangeArrowheads="1"/>
          </p:cNvSpPr>
          <p:nvPr/>
        </p:nvSpPr>
        <p:spPr bwMode="auto">
          <a:xfrm>
            <a:off x="0" y="30432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62565" name="Object 5"/>
          <p:cNvGraphicFramePr>
            <a:graphicFrameLocks noChangeAspect="1"/>
          </p:cNvGraphicFramePr>
          <p:nvPr/>
        </p:nvGraphicFramePr>
        <p:xfrm>
          <a:off x="0" y="3236913"/>
          <a:ext cx="91440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565" name="Equation" r:id="rId3" imgW="4914900" imgH="774700" progId="Equation.3">
                  <p:embed/>
                </p:oleObj>
              </mc:Choice>
              <mc:Fallback>
                <p:oleObj name="Equation" r:id="rId3" imgW="4914900" imgH="7747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236913"/>
                        <a:ext cx="9144000" cy="1435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566" name="Rectangle 6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62567" name="Object 7"/>
          <p:cNvGraphicFramePr>
            <a:graphicFrameLocks noChangeAspect="1"/>
          </p:cNvGraphicFramePr>
          <p:nvPr/>
        </p:nvGraphicFramePr>
        <p:xfrm>
          <a:off x="1260475" y="5491163"/>
          <a:ext cx="2087563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567" name="Equation" r:id="rId5" imgW="622030" imgH="215806" progId="Equation.3">
                  <p:embed/>
                </p:oleObj>
              </mc:Choice>
              <mc:Fallback>
                <p:oleObj name="Equation" r:id="rId5" imgW="622030" imgH="215806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0475" y="5491163"/>
                        <a:ext cx="2087563" cy="738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141A-9C60-41D4-A494-C88923B610C0}" type="slidenum">
              <a:rPr lang="en-US"/>
              <a:pPr/>
              <a:t>35</a:t>
            </a:fld>
            <a:endParaRPr lang="en-US"/>
          </a:p>
        </p:txBody>
      </p:sp>
      <p:sp>
        <p:nvSpPr>
          <p:cNvPr id="96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/>
              <a:t>Метода најмањих квадрата</a:t>
            </a:r>
            <a:endParaRPr lang="sr-Latn-CS" sz="4400"/>
          </a:p>
        </p:txBody>
      </p:sp>
      <p:sp>
        <p:nvSpPr>
          <p:cNvPr id="96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Бројилац, </a:t>
            </a:r>
            <a:r>
              <a:rPr lang="sr-Cyrl-CS" b="1"/>
              <a:t>сума</a:t>
            </a:r>
            <a:r>
              <a:rPr lang="sr-Latn-CS" b="1"/>
              <a:t> производа око средине</a:t>
            </a:r>
            <a:r>
              <a:rPr lang="sr-Cyrl-CS"/>
              <a:t> </a:t>
            </a:r>
            <a:r>
              <a:rPr lang="sr-Latn-CS"/>
              <a:t>је сличан </a:t>
            </a:r>
            <a:r>
              <a:rPr lang="sr-Cyrl-CS"/>
              <a:t>суми </a:t>
            </a:r>
            <a:r>
              <a:rPr lang="sr-Latn-CS"/>
              <a:t>квадрата око средине </a:t>
            </a:r>
          </a:p>
          <a:p>
            <a:pPr lvl="1"/>
            <a:r>
              <a:rPr lang="sr-Latn-CS"/>
              <a:t>као што је употребљено у израчунавању варијансе</a:t>
            </a:r>
            <a:endParaRPr lang="sr-Cyrl-CS"/>
          </a:p>
          <a:p>
            <a:r>
              <a:rPr lang="sr-Latn-CS"/>
              <a:t>Уклапа</a:t>
            </a:r>
            <a:r>
              <a:rPr lang="sr-Cyrl-CS"/>
              <a:t>ње </a:t>
            </a:r>
            <a:r>
              <a:rPr lang="sr-Latn-CS"/>
              <a:t>прав</a:t>
            </a:r>
            <a:r>
              <a:rPr lang="sr-Cyrl-CS"/>
              <a:t>е </a:t>
            </a:r>
            <a:r>
              <a:rPr lang="sr-Latn-CS"/>
              <a:t>линиј</a:t>
            </a:r>
            <a:r>
              <a:rPr lang="sr-Cyrl-CS"/>
              <a:t>е </a:t>
            </a:r>
            <a:r>
              <a:rPr lang="sr-Latn-CS"/>
              <a:t>помоћу овог метода зове се</a:t>
            </a:r>
          </a:p>
          <a:p>
            <a:pPr lvl="1"/>
            <a:r>
              <a:rPr lang="sr-Latn-CS" b="1"/>
              <a:t>једноставна линеарна регресија</a:t>
            </a:r>
            <a:r>
              <a:rPr lang="sr-Latn-CS"/>
              <a:t> (</a:t>
            </a:r>
            <a:r>
              <a:rPr lang="sr-Latn-CS" b="1"/>
              <a:t>simple linear regresion</a:t>
            </a:r>
            <a:r>
              <a:rPr lang="sr-Latn-CS"/>
              <a:t>)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E49CE-B54C-4D2E-BF03-D83920AD1794}" type="slidenum">
              <a:rPr lang="en-US"/>
              <a:pPr/>
              <a:t>36</a:t>
            </a:fld>
            <a:endParaRPr lang="en-US"/>
          </a:p>
        </p:txBody>
      </p:sp>
      <p:sp>
        <p:nvSpPr>
          <p:cNvPr id="96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/>
              <a:t>Метода најмањих квадрата</a:t>
            </a:r>
            <a:endParaRPr lang="sr-Latn-CS" sz="4400"/>
          </a:p>
        </p:txBody>
      </p:sp>
      <p:graphicFrame>
        <p:nvGraphicFramePr>
          <p:cNvPr id="966659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209550" y="1668463"/>
          <a:ext cx="8934450" cy="133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6659" name="Document" r:id="rId3" imgW="5771697" imgH="799723" progId="Word.Document.8">
                  <p:embed/>
                </p:oleObj>
              </mc:Choice>
              <mc:Fallback>
                <p:oleObj name="Document" r:id="rId3" imgW="5771697" imgH="799723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7443"/>
                      <a:stretch>
                        <a:fillRect/>
                      </a:stretch>
                    </p:blipFill>
                    <p:spPr bwMode="auto">
                      <a:xfrm>
                        <a:off x="209550" y="1668463"/>
                        <a:ext cx="8934450" cy="1339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6660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0" y="3529013"/>
          <a:ext cx="9144000" cy="230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6660" name="Document" r:id="rId5" imgW="5771697" imgH="1344989" progId="Word.Document.8">
                  <p:embed/>
                </p:oleObj>
              </mc:Choice>
              <mc:Fallback>
                <p:oleObj name="Document" r:id="rId5" imgW="5771697" imgH="1344989" progId="Word.Documen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7709"/>
                      <a:stretch>
                        <a:fillRect/>
                      </a:stretch>
                    </p:blipFill>
                    <p:spPr bwMode="auto">
                      <a:xfrm>
                        <a:off x="0" y="3529013"/>
                        <a:ext cx="9144000" cy="230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C146-81A6-4A6F-8945-941D6DCBD693}" type="slidenum">
              <a:rPr lang="en-US"/>
              <a:pPr/>
              <a:t>37</a:t>
            </a:fld>
            <a:endParaRPr lang="en-US"/>
          </a:p>
        </p:txBody>
      </p:sp>
      <p:sp>
        <p:nvSpPr>
          <p:cNvPr id="96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/>
              <a:t>Метода најмањих квадрата</a:t>
            </a:r>
            <a:endParaRPr lang="sr-Latn-CS" sz="4400"/>
          </a:p>
        </p:txBody>
      </p:sp>
      <p:graphicFrame>
        <p:nvGraphicFramePr>
          <p:cNvPr id="96870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470025"/>
          <a:ext cx="9144000" cy="197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8707" name="Document" r:id="rId3" imgW="5771697" imgH="710825" progId="Word.Document.8">
                  <p:embed/>
                </p:oleObj>
              </mc:Choice>
              <mc:Fallback>
                <p:oleObj name="Document" r:id="rId3" imgW="5771697" imgH="710825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6004" t="7365" r="41199"/>
                      <a:stretch>
                        <a:fillRect/>
                      </a:stretch>
                    </p:blipFill>
                    <p:spPr bwMode="auto">
                      <a:xfrm>
                        <a:off x="0" y="1470025"/>
                        <a:ext cx="9144000" cy="1976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8708" name="Rectangle 4"/>
          <p:cNvSpPr>
            <a:spLocks noChangeArrowheads="1"/>
          </p:cNvSpPr>
          <p:nvPr/>
        </p:nvSpPr>
        <p:spPr bwMode="auto">
          <a:xfrm>
            <a:off x="315913" y="3713163"/>
            <a:ext cx="8393112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buFontTx/>
              <a:buChar char="•"/>
            </a:pPr>
            <a:r>
              <a:rPr lang="sr-Latn-CS" sz="3200"/>
              <a:t> J</a:t>
            </a:r>
            <a:r>
              <a:rPr lang="sv-SE" sz="3200"/>
              <a:t>едначина регресије FEV1 за висину</a:t>
            </a:r>
            <a:r>
              <a:rPr lang="sr-Latn-CS" sz="3200"/>
              <a:t> je</a:t>
            </a:r>
          </a:p>
          <a:p>
            <a:pPr lvl="1" algn="just">
              <a:spcBef>
                <a:spcPct val="20000"/>
              </a:spcBef>
            </a:pPr>
            <a:r>
              <a:rPr lang="sr-Latn-CS" sz="3000"/>
              <a:t> FEV</a:t>
            </a:r>
            <a:r>
              <a:rPr lang="sr-Cyrl-CS" sz="3000"/>
              <a:t> (литар)</a:t>
            </a:r>
            <a:r>
              <a:rPr lang="sr-Latn-CS" sz="3000"/>
              <a:t> = -9.19 + 0.0744 x </a:t>
            </a:r>
            <a:r>
              <a:rPr lang="sr-Cyrl-CS" sz="3000"/>
              <a:t>висина (цм)</a:t>
            </a:r>
            <a:endParaRPr lang="sr-Latn-CS" sz="3000"/>
          </a:p>
          <a:p>
            <a:pPr lvl="1" algn="just">
              <a:spcBef>
                <a:spcPct val="20000"/>
              </a:spcBef>
            </a:pPr>
            <a:r>
              <a:rPr lang="sr-Latn-CS" sz="3000"/>
              <a:t> FEV1 (</a:t>
            </a:r>
            <a:r>
              <a:rPr lang="sr-Cyrl-CS" sz="3000"/>
              <a:t>литар</a:t>
            </a:r>
            <a:r>
              <a:rPr lang="sr-Latn-CS" sz="3000"/>
              <a:t>) = -9.19 + 7.44 x </a:t>
            </a:r>
            <a:r>
              <a:rPr lang="sr-Cyrl-CS" sz="3000"/>
              <a:t>висина </a:t>
            </a:r>
            <a:r>
              <a:rPr lang="sr-Latn-CS" sz="3000"/>
              <a:t>(m)</a:t>
            </a:r>
            <a:endParaRPr lang="sv-SE" sz="300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ED95C-ECD7-4165-84E8-CD7831E8149C}" type="slidenum">
              <a:rPr lang="en-US"/>
              <a:pPr/>
              <a:t>38</a:t>
            </a:fld>
            <a:endParaRPr lang="en-US"/>
          </a:p>
        </p:txBody>
      </p:sp>
      <p:sp>
        <p:nvSpPr>
          <p:cNvPr id="97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Регресиј</a:t>
            </a:r>
            <a:r>
              <a:rPr lang="sr-Cyrl-CS"/>
              <a:t>а </a:t>
            </a:r>
            <a:r>
              <a:rPr lang="it-IT"/>
              <a:t>FEV1 за висину</a:t>
            </a:r>
            <a:r>
              <a:rPr lang="en-US"/>
              <a:t> </a:t>
            </a:r>
            <a:endParaRPr lang="sr-Latn-CS"/>
          </a:p>
        </p:txBody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70756" name="Picture 4" descr="Slika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2200" y="1397000"/>
            <a:ext cx="6707188" cy="493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7B860-C6AD-4C81-976E-E1C7E80035CE}" type="slidenum">
              <a:rPr lang="en-US"/>
              <a:pPr/>
              <a:t>39</a:t>
            </a:fld>
            <a:endParaRPr lang="en-US"/>
          </a:p>
        </p:txBody>
      </p:sp>
      <p:sp>
        <p:nvSpPr>
          <p:cNvPr id="97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Регресиј</a:t>
            </a:r>
            <a:r>
              <a:rPr lang="sr-Cyrl-CS"/>
              <a:t>а </a:t>
            </a:r>
            <a:r>
              <a:rPr lang="it-IT"/>
              <a:t>висин</a:t>
            </a:r>
            <a:r>
              <a:rPr lang="sr-Cyrl-CS"/>
              <a:t>е на </a:t>
            </a:r>
            <a:r>
              <a:rPr lang="it-IT"/>
              <a:t>FEV1</a:t>
            </a:r>
            <a:endParaRPr lang="sr-Latn-CS"/>
          </a:p>
        </p:txBody>
      </p:sp>
      <p:sp>
        <p:nvSpPr>
          <p:cNvPr id="97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800"/>
              <a:t>Регресиона једначина висине на </a:t>
            </a:r>
            <a:r>
              <a:rPr lang="sv-SE" sz="2800"/>
              <a:t>FEV1</a:t>
            </a:r>
            <a:r>
              <a:rPr lang="sr-Cyrl-CS" sz="2800"/>
              <a:t> је</a:t>
            </a:r>
          </a:p>
          <a:p>
            <a:pPr lvl="1">
              <a:lnSpc>
                <a:spcPct val="90000"/>
              </a:lnSpc>
            </a:pPr>
            <a:r>
              <a:rPr lang="sr-Cyrl-CS" sz="2400"/>
              <a:t>висина = 158 + 4.54 x FEV1</a:t>
            </a:r>
          </a:p>
          <a:p>
            <a:pPr>
              <a:lnSpc>
                <a:spcPct val="90000"/>
              </a:lnSpc>
            </a:pPr>
            <a:r>
              <a:rPr lang="sr-Cyrl-CS" sz="2800"/>
              <a:t>Није исто као линија регресије </a:t>
            </a:r>
            <a:r>
              <a:rPr lang="sv-SE" sz="2800"/>
              <a:t>FEV1</a:t>
            </a:r>
            <a:r>
              <a:rPr lang="sr-Cyrl-CS" sz="2800"/>
              <a:t> на висину</a:t>
            </a:r>
          </a:p>
          <a:p>
            <a:pPr lvl="1">
              <a:lnSpc>
                <a:spcPct val="90000"/>
              </a:lnSpc>
            </a:pPr>
            <a:r>
              <a:rPr lang="sr-Cyrl-CS" sz="2400"/>
              <a:t>преуредићемо ову једначину дељењем сваке стране са 4.54</a:t>
            </a:r>
          </a:p>
          <a:p>
            <a:pPr lvl="1">
              <a:lnSpc>
                <a:spcPct val="90000"/>
              </a:lnSpc>
            </a:pPr>
            <a:r>
              <a:rPr lang="sr-Cyrl-CS" sz="2400"/>
              <a:t>FEV1 = -34.8 + 0.220 x висина</a:t>
            </a:r>
          </a:p>
          <a:p>
            <a:pPr>
              <a:lnSpc>
                <a:spcPct val="90000"/>
              </a:lnSpc>
            </a:pPr>
            <a:r>
              <a:rPr lang="sr-Cyrl-CS" sz="2800"/>
              <a:t>Нагиб регреси</a:t>
            </a:r>
            <a:r>
              <a:rPr lang="sr-Latn-CS" sz="2800"/>
              <a:t>je</a:t>
            </a:r>
            <a:r>
              <a:rPr lang="sr-Cyrl-CS" sz="2800"/>
              <a:t> висине на FEV1 је већи него FEV1 на висин</a:t>
            </a:r>
            <a:r>
              <a:rPr lang="sr-Latn-CS" sz="2800"/>
              <a:t>у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Cyrl-CS" sz="2800"/>
              <a:t>Нагиб регреси</a:t>
            </a:r>
            <a:r>
              <a:rPr lang="sr-Latn-CS" sz="2800"/>
              <a:t>je</a:t>
            </a:r>
            <a:r>
              <a:rPr lang="sr-Cyrl-CS" sz="2800"/>
              <a:t> </a:t>
            </a:r>
            <a:r>
              <a:rPr lang="sr-Latn-CS" sz="2800"/>
              <a:t>X</a:t>
            </a:r>
            <a:r>
              <a:rPr lang="sr-Cyrl-CS" sz="2800"/>
              <a:t> на </a:t>
            </a:r>
            <a:r>
              <a:rPr lang="sr-Latn-CS" sz="2800"/>
              <a:t>Y</a:t>
            </a:r>
            <a:r>
              <a:rPr lang="sr-Cyrl-CS" sz="2800"/>
              <a:t> је већи него </a:t>
            </a:r>
            <a:r>
              <a:rPr lang="sr-Latn-CS" sz="2800"/>
              <a:t>Y</a:t>
            </a:r>
            <a:r>
              <a:rPr lang="sr-Cyrl-CS" sz="2800"/>
              <a:t> на </a:t>
            </a:r>
            <a:r>
              <a:rPr lang="sr-Latn-CS" sz="2800"/>
              <a:t>X</a:t>
            </a:r>
            <a:r>
              <a:rPr lang="sr-Cyrl-CS" sz="2800"/>
              <a:t>, када је </a:t>
            </a:r>
            <a:r>
              <a:rPr lang="sr-Latn-CS" sz="2800"/>
              <a:t>X</a:t>
            </a:r>
            <a:r>
              <a:rPr lang="sr-Cyrl-CS" sz="2800"/>
              <a:t> хоризонтална оса</a:t>
            </a:r>
            <a:endParaRPr lang="sr-Latn-CS" sz="280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Корелација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RS"/>
              <a:t>У</a:t>
            </a:r>
            <a:r>
              <a:rPr lang="en-GB"/>
              <a:t>потребљава </a:t>
            </a:r>
            <a:r>
              <a:rPr lang="sr-Cyrl-RS"/>
              <a:t>се </a:t>
            </a:r>
            <a:r>
              <a:rPr lang="en-GB"/>
              <a:t>за описивање јачине и смера везе</a:t>
            </a:r>
            <a:endParaRPr lang="sr-Cyrl-RS"/>
          </a:p>
          <a:p>
            <a:pPr lvl="1"/>
            <a:r>
              <a:rPr lang="en-GB"/>
              <a:t>између две (обично непрекидне) променљиве</a:t>
            </a:r>
            <a:endParaRPr lang="sr-Cyrl-RS"/>
          </a:p>
          <a:p>
            <a:r>
              <a:rPr lang="en-GB"/>
              <a:t>Може се употребити и када је једна од тих променљивих дихотомна</a:t>
            </a:r>
            <a:endParaRPr lang="sr-Latn-RS"/>
          </a:p>
          <a:p>
            <a:pPr lvl="1"/>
            <a:r>
              <a:rPr lang="en-GB"/>
              <a:t>нпр. пол: мушкарци/жене</a:t>
            </a:r>
            <a:endParaRPr lang="sr-Cyrl-RS"/>
          </a:p>
          <a:p>
            <a:r>
              <a:rPr lang="en-GB"/>
              <a:t>Статистички показатељ који се добија назван је Пирсонов коефицијент линеарне корелације </a:t>
            </a:r>
            <a:r>
              <a:rPr lang="sr-Latn-RS"/>
              <a:t>r</a:t>
            </a:r>
            <a:endParaRPr lang="sr-Cyrl-RS"/>
          </a:p>
          <a:p>
            <a:pPr lvl="1"/>
            <a:r>
              <a:rPr lang="sr-Cyrl-RS"/>
              <a:t>и</a:t>
            </a:r>
            <a:r>
              <a:rPr lang="en-GB"/>
              <a:t>зрачунава се и статистичка значајност показатеља r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8089-1EE4-4BEF-924A-C4B0E5A6976A}" type="slidenum">
              <a:rPr lang="en-US"/>
              <a:pPr/>
              <a:t>40</a:t>
            </a:fld>
            <a:endParaRPr lang="en-US"/>
          </a:p>
        </p:txBody>
      </p:sp>
      <p:sp>
        <p:nvSpPr>
          <p:cNvPr id="97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600"/>
              <a:t>Л</a:t>
            </a:r>
            <a:r>
              <a:rPr lang="it-IT" sz="2600"/>
              <a:t>иниј</a:t>
            </a:r>
            <a:r>
              <a:rPr lang="sr-Cyrl-CS" sz="2600"/>
              <a:t>а </a:t>
            </a:r>
            <a:r>
              <a:rPr lang="it-IT" sz="2600"/>
              <a:t>регресије за податке из табеле </a:t>
            </a:r>
            <a:r>
              <a:rPr lang="sr-Latn-CS" sz="2600"/>
              <a:t>za </a:t>
            </a:r>
            <a:r>
              <a:rPr lang="it-IT" sz="2600"/>
              <a:t>FEV1 и висин</a:t>
            </a:r>
            <a:r>
              <a:rPr lang="sr-Cyrl-CS" sz="2600"/>
              <a:t>у</a:t>
            </a:r>
            <a:r>
              <a:rPr lang="it-IT" sz="2600"/>
              <a:t> за 20 мушких студената медицине</a:t>
            </a:r>
            <a:r>
              <a:rPr lang="en-US" sz="2600"/>
              <a:t> </a:t>
            </a:r>
            <a:endParaRPr lang="sr-Latn-CS" sz="2600"/>
          </a:p>
        </p:txBody>
      </p:sp>
      <p:sp>
        <p:nvSpPr>
          <p:cNvPr id="97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74852" name="Picture 4" descr="Slika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397000"/>
            <a:ext cx="6261100" cy="495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CF10-FDDE-4EA3-9661-A84CDD0C93A7}" type="slidenum">
              <a:rPr lang="en-US"/>
              <a:pPr/>
              <a:t>41</a:t>
            </a:fld>
            <a:endParaRPr lang="en-US"/>
          </a:p>
        </p:txBody>
      </p:sp>
      <p:sp>
        <p:nvSpPr>
          <p:cNvPr id="976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коефицијента регресије</a:t>
            </a:r>
            <a:r>
              <a:rPr lang="en-US" sz="3600"/>
              <a:t> </a:t>
            </a:r>
            <a:endParaRPr lang="sr-Latn-CS" sz="3600"/>
          </a:p>
        </p:txBody>
      </p:sp>
      <p:sp>
        <p:nvSpPr>
          <p:cNvPr id="97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400"/>
              <a:t>Прво налазимо збир квадрата </a:t>
            </a:r>
            <a:r>
              <a:rPr lang="sr-Cyrl-CS" sz="2400"/>
              <a:t>одступања </a:t>
            </a:r>
            <a:r>
              <a:rPr lang="it-IT" sz="2400"/>
              <a:t>од линије, тј. разлику између </a:t>
            </a:r>
            <a:r>
              <a:rPr lang="sr-Cyrl-CS" sz="2400"/>
              <a:t>посматраних </a:t>
            </a:r>
            <a:r>
              <a:rPr lang="sr-Latn-CS" sz="2400" i="1"/>
              <a:t>y</a:t>
            </a:r>
            <a:r>
              <a:rPr lang="sr-Latn-CS" sz="2400" i="1" baseline="-25000"/>
              <a:t>i</a:t>
            </a:r>
            <a:r>
              <a:rPr lang="sr-Latn-CS" sz="2400" i="1"/>
              <a:t>  </a:t>
            </a:r>
            <a:r>
              <a:rPr lang="sr-Cyrl-CS" sz="2400"/>
              <a:t>и </a:t>
            </a:r>
            <a:r>
              <a:rPr lang="it-IT" sz="2400"/>
              <a:t>вредности предвиђених регресионом линијом</a:t>
            </a:r>
            <a:endParaRPr lang="sr-Cyrl-CS" sz="2400"/>
          </a:p>
          <a:p>
            <a:endParaRPr lang="sr-Cyrl-CS" sz="2400"/>
          </a:p>
          <a:p>
            <a:endParaRPr lang="sr-Cyrl-CS" sz="2400"/>
          </a:p>
          <a:p>
            <a:r>
              <a:rPr lang="sr-Cyrl-CS" sz="2400"/>
              <a:t>Други члан се зове </a:t>
            </a:r>
            <a:r>
              <a:rPr lang="en-US" sz="2400" b="1"/>
              <a:t>збир квадрата услед регресије на X</a:t>
            </a:r>
            <a:endParaRPr lang="sr-Cyrl-CS" sz="2400" b="1"/>
          </a:p>
          <a:p>
            <a:r>
              <a:rPr lang="en-US" sz="2400"/>
              <a:t>Разлика између њих је </a:t>
            </a:r>
            <a:r>
              <a:rPr lang="en-US" sz="2400" b="1"/>
              <a:t>резидуални збир квадрата</a:t>
            </a:r>
            <a:r>
              <a:rPr lang="sr-Cyrl-CS" sz="2400"/>
              <a:t> </a:t>
            </a:r>
            <a:r>
              <a:rPr lang="en-US" sz="2400"/>
              <a:t>или </a:t>
            </a:r>
            <a:r>
              <a:rPr lang="en-US" sz="2400" b="1"/>
              <a:t>збир квадрата око регресије </a:t>
            </a:r>
          </a:p>
          <a:p>
            <a:r>
              <a:rPr lang="en-US" sz="2400"/>
              <a:t>Збир квадрата услед регресије подељен </a:t>
            </a:r>
            <a:r>
              <a:rPr lang="sr-Cyrl-CS" sz="2400"/>
              <a:t>са </a:t>
            </a:r>
            <a:r>
              <a:rPr lang="en-US" sz="2400"/>
              <a:t>укупним збиром квадрата зове се</a:t>
            </a:r>
            <a:endParaRPr lang="sr-Cyrl-CS" sz="2400"/>
          </a:p>
          <a:p>
            <a:pPr lvl="1"/>
            <a:r>
              <a:rPr lang="en-US" sz="2000" b="1"/>
              <a:t>пропорција варијабилности објашњена регресијом</a:t>
            </a:r>
            <a:endParaRPr lang="sr-Latn-CS" sz="2000" b="1"/>
          </a:p>
        </p:txBody>
      </p:sp>
      <p:sp>
        <p:nvSpPr>
          <p:cNvPr id="976900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76901" name="Object 5"/>
          <p:cNvGraphicFramePr>
            <a:graphicFrameLocks noChangeAspect="1"/>
          </p:cNvGraphicFramePr>
          <p:nvPr/>
        </p:nvGraphicFramePr>
        <p:xfrm>
          <a:off x="1133475" y="2755900"/>
          <a:ext cx="4503738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6901" name="Equation" r:id="rId3" imgW="1638300" imgH="279400" progId="Equation.3">
                  <p:embed/>
                </p:oleObj>
              </mc:Choice>
              <mc:Fallback>
                <p:oleObj name="Equation" r:id="rId3" imgW="1638300" imgH="279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2755900"/>
                        <a:ext cx="4503738" cy="758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CCD92-8752-459F-B95E-04075AE724AE}" type="slidenum">
              <a:rPr lang="en-US"/>
              <a:pPr/>
              <a:t>42</a:t>
            </a:fld>
            <a:endParaRPr lang="en-US"/>
          </a:p>
        </p:txBody>
      </p:sp>
      <p:sp>
        <p:nvSpPr>
          <p:cNvPr id="978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коефицијента регресије</a:t>
            </a:r>
            <a:endParaRPr lang="sr-Latn-CS" sz="3600"/>
          </a:p>
        </p:txBody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Cyrl-CS"/>
              <a:t>В</a:t>
            </a:r>
            <a:r>
              <a:rPr lang="sr-Latn-CS"/>
              <a:t>аријанса </a:t>
            </a:r>
            <a:r>
              <a:rPr lang="sr-Latn-CS" i="1"/>
              <a:t>Y</a:t>
            </a:r>
            <a:r>
              <a:rPr lang="sr-Latn-CS"/>
              <a:t> око линије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sr-Latn-CS"/>
              <a:t>звана </a:t>
            </a:r>
            <a:r>
              <a:rPr lang="sr-Latn-CS" b="1"/>
              <a:t>резидуална варијанса</a:t>
            </a:r>
            <a:r>
              <a:rPr lang="sr-Latn-CS"/>
              <a:t> (</a:t>
            </a:r>
            <a:r>
              <a:rPr lang="sr-Latn-CS" b="1"/>
              <a:t>residual variance</a:t>
            </a:r>
            <a:r>
              <a:rPr lang="sr-Latn-CS"/>
              <a:t>)</a:t>
            </a:r>
            <a:r>
              <a:rPr lang="sr-Cyrl-CS"/>
              <a:t> је</a:t>
            </a:r>
          </a:p>
          <a:p>
            <a:pPr>
              <a:lnSpc>
                <a:spcPct val="95000"/>
              </a:lnSpc>
            </a:pPr>
            <a:endParaRPr lang="sr-Cyrl-CS"/>
          </a:p>
          <a:p>
            <a:pPr>
              <a:lnSpc>
                <a:spcPct val="95000"/>
              </a:lnSpc>
            </a:pPr>
            <a:endParaRPr lang="sr-Cyrl-CS"/>
          </a:p>
          <a:p>
            <a:pPr>
              <a:lnSpc>
                <a:spcPct val="95000"/>
              </a:lnSpc>
            </a:pPr>
            <a:r>
              <a:rPr lang="sr-Cyrl-CS"/>
              <a:t>П</a:t>
            </a:r>
            <a:r>
              <a:rPr lang="en-US"/>
              <a:t>ретпостав</a:t>
            </a:r>
            <a:r>
              <a:rPr lang="sr-Cyrl-CS"/>
              <a:t>љамо</a:t>
            </a:r>
            <a:r>
              <a:rPr lang="en-US"/>
              <a:t> да је варијанса </a:t>
            </a:r>
            <a:r>
              <a:rPr lang="sr-Cyrl-CS"/>
              <a:t>униформна</a:t>
            </a:r>
            <a:r>
              <a:rPr lang="en-US"/>
              <a:t> </a:t>
            </a:r>
            <a:endParaRPr lang="sr-Cyrl-CS"/>
          </a:p>
          <a:p>
            <a:pPr>
              <a:lnSpc>
                <a:spcPct val="95000"/>
              </a:lnSpc>
            </a:pPr>
            <a:r>
              <a:rPr lang="sr-Cyrl-CS"/>
              <a:t>И</a:t>
            </a:r>
            <a:r>
              <a:rPr lang="sv-SE"/>
              <a:t>сто као и за </a:t>
            </a:r>
            <a:r>
              <a:rPr lang="sr-Latn-CS" i="1"/>
              <a:t>t</a:t>
            </a:r>
            <a:r>
              <a:rPr lang="sr-Latn-CS"/>
              <a:t> </a:t>
            </a:r>
            <a:r>
              <a:rPr lang="sv-SE"/>
              <a:t>метод два узорка и анализу варијансе</a:t>
            </a:r>
            <a:r>
              <a:rPr lang="en-US"/>
              <a:t> </a:t>
            </a:r>
            <a:endParaRPr lang="sr-Latn-CS"/>
          </a:p>
        </p:txBody>
      </p:sp>
      <p:sp>
        <p:nvSpPr>
          <p:cNvPr id="978948" name="Rectangle 4"/>
          <p:cNvSpPr>
            <a:spLocks noChangeArrowheads="1"/>
          </p:cNvSpPr>
          <p:nvPr/>
        </p:nvSpPr>
        <p:spPr bwMode="auto">
          <a:xfrm>
            <a:off x="0" y="3252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78949" name="Object 5"/>
          <p:cNvGraphicFramePr>
            <a:graphicFrameLocks noChangeAspect="1"/>
          </p:cNvGraphicFramePr>
          <p:nvPr/>
        </p:nvGraphicFramePr>
        <p:xfrm>
          <a:off x="1149350" y="2890838"/>
          <a:ext cx="6602413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949" name="Equation" r:id="rId3" imgW="2373870" imgH="355446" progId="Equation.3">
                  <p:embed/>
                </p:oleObj>
              </mc:Choice>
              <mc:Fallback>
                <p:oleObj name="Equation" r:id="rId3" imgW="2373870" imgH="35544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9350" y="2890838"/>
                        <a:ext cx="6602413" cy="981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5A4EA-741E-4EAE-950B-1538E0474C69}" type="slidenum">
              <a:rPr lang="en-US"/>
              <a:pPr/>
              <a:t>43</a:t>
            </a:fld>
            <a:endParaRPr lang="en-US"/>
          </a:p>
        </p:txBody>
      </p:sp>
      <p:sp>
        <p:nvSpPr>
          <p:cNvPr id="980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коефицијента регресије</a:t>
            </a:r>
            <a:endParaRPr lang="sr-Latn-CS" sz="3600"/>
          </a:p>
        </p:txBody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За FEV1 податке збир квадрата услед регресије је</a:t>
            </a:r>
            <a:endParaRPr lang="sr-Cyrl-CS"/>
          </a:p>
          <a:p>
            <a:endParaRPr lang="sr-Cyrl-CS"/>
          </a:p>
          <a:p>
            <a:r>
              <a:rPr lang="sr-Cyrl-CS"/>
              <a:t>З</a:t>
            </a:r>
            <a:r>
              <a:rPr lang="sv-SE"/>
              <a:t>бир квадрата око регресије је </a:t>
            </a:r>
            <a:endParaRPr lang="sr-Cyrl-CS"/>
          </a:p>
          <a:p>
            <a:endParaRPr lang="sr-Cyrl-CS"/>
          </a:p>
          <a:p>
            <a:r>
              <a:rPr lang="it-IT"/>
              <a:t>Има 20 – 2 = 18 степени слободе, тако да је варијанса око регресије</a:t>
            </a:r>
            <a:r>
              <a:rPr lang="en-US"/>
              <a:t> </a:t>
            </a:r>
            <a:endParaRPr lang="sr-Cyrl-CS"/>
          </a:p>
          <a:p>
            <a:endParaRPr lang="sr-Latn-CS"/>
          </a:p>
        </p:txBody>
      </p:sp>
      <p:sp>
        <p:nvSpPr>
          <p:cNvPr id="980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80997" name="Object 5"/>
          <p:cNvGraphicFramePr>
            <a:graphicFrameLocks noChangeAspect="1"/>
          </p:cNvGraphicFramePr>
          <p:nvPr/>
        </p:nvGraphicFramePr>
        <p:xfrm>
          <a:off x="1031875" y="2497138"/>
          <a:ext cx="56372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997" name="Equation" r:id="rId3" imgW="1917700" imgH="228600" progId="Equation.3">
                  <p:embed/>
                </p:oleObj>
              </mc:Choice>
              <mc:Fallback>
                <p:oleObj name="Equation" r:id="rId3" imgW="191770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1875" y="2497138"/>
                        <a:ext cx="5637213" cy="673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09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80999" name="Object 7"/>
          <p:cNvGraphicFramePr>
            <a:graphicFrameLocks noChangeAspect="1"/>
          </p:cNvGraphicFramePr>
          <p:nvPr/>
        </p:nvGraphicFramePr>
        <p:xfrm>
          <a:off x="1060450" y="3798888"/>
          <a:ext cx="5240338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999" name="Equation" r:id="rId5" imgW="1637589" imgH="165028" progId="Equation.3">
                  <p:embed/>
                </p:oleObj>
              </mc:Choice>
              <mc:Fallback>
                <p:oleObj name="Equation" r:id="rId5" imgW="1637589" imgH="165028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3798888"/>
                        <a:ext cx="5240338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1000" name="Rectangle 8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81001" name="Object 9"/>
          <p:cNvGraphicFramePr>
            <a:graphicFrameLocks noChangeAspect="1"/>
          </p:cNvGraphicFramePr>
          <p:nvPr/>
        </p:nvGraphicFramePr>
        <p:xfrm>
          <a:off x="1135063" y="5449888"/>
          <a:ext cx="4416425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1001" name="Equation" r:id="rId7" imgW="1473200" imgH="190500" progId="Equation.3">
                  <p:embed/>
                </p:oleObj>
              </mc:Choice>
              <mc:Fallback>
                <p:oleObj name="Equation" r:id="rId7" imgW="1473200" imgH="1905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3" y="5449888"/>
                        <a:ext cx="4416425" cy="569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E7262-909C-4537-918E-37C7DD34EEEE}" type="slidenum">
              <a:rPr lang="en-US"/>
              <a:pPr/>
              <a:t>44</a:t>
            </a:fld>
            <a:endParaRPr lang="en-US"/>
          </a:p>
        </p:txBody>
      </p:sp>
      <p:sp>
        <p:nvSpPr>
          <p:cNvPr id="983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коефицијента регресије</a:t>
            </a:r>
            <a:endParaRPr lang="sr-Latn-CS" sz="3600"/>
          </a:p>
        </p:txBody>
      </p:sp>
      <p:sp>
        <p:nvSpPr>
          <p:cNvPr id="9830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101013" cy="47259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v-SE" sz="2800"/>
              <a:t>Стандардна грешка</a:t>
            </a:r>
            <a:r>
              <a:rPr lang="sr-Cyrl-CS" sz="2800"/>
              <a:t> од </a:t>
            </a:r>
            <a:r>
              <a:rPr lang="sr-Latn-CS" sz="2800" i="1"/>
              <a:t>b</a:t>
            </a:r>
            <a:r>
              <a:rPr lang="sr-Latn-CS" sz="2800"/>
              <a:t> </a:t>
            </a:r>
            <a:r>
              <a:rPr lang="sv-SE" sz="2800"/>
              <a:t>је дата помоћу</a:t>
            </a: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endParaRPr lang="sr-Cyrl-CS" sz="2800"/>
          </a:p>
          <a:p>
            <a:pPr>
              <a:lnSpc>
                <a:spcPct val="90000"/>
              </a:lnSpc>
            </a:pPr>
            <a:r>
              <a:rPr lang="it-IT" sz="2800"/>
              <a:t>Стандардна грешка је заснована на једном збиру квадрата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Latn-CS" sz="2400" i="1"/>
              <a:t>b</a:t>
            </a:r>
            <a:r>
              <a:rPr lang="sr-Latn-CS" sz="2400"/>
              <a:t>/SE(</a:t>
            </a:r>
            <a:r>
              <a:rPr lang="sr-Latn-CS" sz="2400" i="1"/>
              <a:t>b</a:t>
            </a:r>
            <a:r>
              <a:rPr lang="sr-Latn-CS" sz="2400"/>
              <a:t>) </a:t>
            </a:r>
            <a:r>
              <a:rPr lang="sr-Cyrl-CS" sz="2400"/>
              <a:t>је </a:t>
            </a:r>
            <a:r>
              <a:rPr lang="it-IT" sz="2400"/>
              <a:t>посматрање из </a:t>
            </a:r>
            <a:r>
              <a:rPr lang="sr-Latn-CS" sz="2400" i="1"/>
              <a:t>t</a:t>
            </a:r>
            <a:r>
              <a:rPr lang="sr-Latn-CS" sz="2400"/>
              <a:t> </a:t>
            </a:r>
            <a:r>
              <a:rPr lang="it-IT" sz="2400"/>
              <a:t>расподеле са </a:t>
            </a:r>
            <a:r>
              <a:rPr lang="sr-Latn-CS" sz="2400" i="1"/>
              <a:t>n</a:t>
            </a:r>
            <a:r>
              <a:rPr lang="sr-Latn-CS" sz="2400"/>
              <a:t> - 2 </a:t>
            </a:r>
            <a:r>
              <a:rPr lang="it-IT" sz="2400"/>
              <a:t>степена слободе 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it-IT" sz="2800"/>
              <a:t>Можемо </a:t>
            </a:r>
            <a:r>
              <a:rPr lang="sr-Cyrl-CS" sz="2800"/>
              <a:t>про</a:t>
            </a:r>
            <a:r>
              <a:rPr lang="it-IT" sz="2800"/>
              <a:t>наћи 95% интервал поверења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it-IT" sz="2400"/>
              <a:t>за </a:t>
            </a:r>
            <a:r>
              <a:rPr lang="sr-Latn-CS" sz="2400" i="1"/>
              <a:t>b</a:t>
            </a:r>
            <a:r>
              <a:rPr lang="sr-Latn-CS" sz="2400"/>
              <a:t> </a:t>
            </a:r>
            <a:r>
              <a:rPr lang="it-IT" sz="2400"/>
              <a:t>узимајући </a:t>
            </a:r>
            <a:r>
              <a:rPr lang="sr-Latn-CS" sz="2400" i="1"/>
              <a:t>t</a:t>
            </a:r>
            <a:r>
              <a:rPr lang="sr-Latn-CS" sz="2400"/>
              <a:t> </a:t>
            </a:r>
            <a:r>
              <a:rPr lang="it-IT" sz="2400"/>
              <a:t>стандардне грешке на обе стране процене</a:t>
            </a:r>
            <a:r>
              <a:rPr lang="en-US" sz="2400"/>
              <a:t> </a:t>
            </a:r>
            <a:endParaRPr lang="sr-Latn-CS" sz="2400"/>
          </a:p>
        </p:txBody>
      </p:sp>
      <p:graphicFrame>
        <p:nvGraphicFramePr>
          <p:cNvPr id="983044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965200" y="1990725"/>
          <a:ext cx="727075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44" name="Document" r:id="rId3" imgW="5771697" imgH="596373" progId="Word.Document.8">
                  <p:embed/>
                </p:oleObj>
              </mc:Choice>
              <mc:Fallback>
                <p:oleObj name="Document" r:id="rId3" imgW="5771697" imgH="596373" progId="Word.Documen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6404" r="38797"/>
                      <a:stretch>
                        <a:fillRect/>
                      </a:stretch>
                    </p:blipFill>
                    <p:spPr bwMode="auto">
                      <a:xfrm>
                        <a:off x="965200" y="1990725"/>
                        <a:ext cx="727075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E365E-4376-49DA-8D30-9C12A0ED981B}" type="slidenum">
              <a:rPr lang="en-US"/>
              <a:pPr/>
              <a:t>45</a:t>
            </a:fld>
            <a:endParaRPr lang="en-US"/>
          </a:p>
        </p:txBody>
      </p:sp>
      <p:sp>
        <p:nvSpPr>
          <p:cNvPr id="985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коефицијента регресије</a:t>
            </a:r>
            <a:endParaRPr lang="sr-Latn-CS" sz="3600"/>
          </a:p>
        </p:txBody>
      </p:sp>
      <p:graphicFrame>
        <p:nvGraphicFramePr>
          <p:cNvPr id="98509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169988" y="1346200"/>
          <a:ext cx="6751637" cy="504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091" name="Document" r:id="rId3" imgW="6013991" imgH="4491171" progId="Word.Document.8">
                  <p:embed/>
                </p:oleObj>
              </mc:Choice>
              <mc:Fallback>
                <p:oleObj name="Document" r:id="rId3" imgW="6013991" imgH="4491171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6317"/>
                      <a:stretch>
                        <a:fillRect/>
                      </a:stretch>
                    </p:blipFill>
                    <p:spPr bwMode="auto">
                      <a:xfrm>
                        <a:off x="1169988" y="1346200"/>
                        <a:ext cx="6751637" cy="504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4ACB5-8431-437B-82C6-460857E3DD93}" type="slidenum">
              <a:rPr lang="en-US"/>
              <a:pPr/>
              <a:t>46</a:t>
            </a:fld>
            <a:endParaRPr lang="en-US"/>
          </a:p>
        </p:txBody>
      </p:sp>
      <p:sp>
        <p:nvSpPr>
          <p:cNvPr id="987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коефицијента регресије</a:t>
            </a:r>
            <a:endParaRPr lang="sr-Latn-CS" sz="3600"/>
          </a:p>
        </p:txBody>
      </p:sp>
      <p:sp>
        <p:nvSpPr>
          <p:cNvPr id="987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92250"/>
            <a:ext cx="7831138" cy="4725988"/>
          </a:xfrm>
        </p:spPr>
        <p:txBody>
          <a:bodyPr/>
          <a:lstStyle/>
          <a:p>
            <a:pPr marL="533400" indent="-533400"/>
            <a:r>
              <a:rPr lang="it-IT" sz="2800"/>
              <a:t>95% интервал поверења за </a:t>
            </a:r>
            <a:r>
              <a:rPr lang="sr-Latn-CS" sz="2800" i="1"/>
              <a:t>b</a:t>
            </a:r>
            <a:r>
              <a:rPr lang="sr-Latn-CS" sz="2800"/>
              <a:t> </a:t>
            </a:r>
            <a:r>
              <a:rPr lang="sr-Cyrl-CS" sz="2800"/>
              <a:t>је</a:t>
            </a:r>
          </a:p>
          <a:p>
            <a:pPr marL="533400" indent="-533400"/>
            <a:endParaRPr lang="sr-Cyrl-CS" sz="2800"/>
          </a:p>
          <a:p>
            <a:pPr marL="914400" lvl="1" indent="-457200"/>
            <a:endParaRPr lang="sr-Cyrl-CS" sz="2400"/>
          </a:p>
          <a:p>
            <a:pPr marL="914400" lvl="1" indent="-457200"/>
            <a:r>
              <a:rPr lang="sr-Cyrl-CS" sz="2400"/>
              <a:t>или 0.02 до 0.13 литара/цм</a:t>
            </a:r>
          </a:p>
          <a:p>
            <a:pPr marL="533400" indent="-533400"/>
            <a:endParaRPr lang="sr-Cyrl-CS" sz="2800"/>
          </a:p>
          <a:p>
            <a:pPr marL="533400" indent="-533400"/>
            <a:r>
              <a:rPr lang="it-IT" sz="2800"/>
              <a:t>Можемо видети да </a:t>
            </a:r>
            <a:r>
              <a:rPr lang="sr-Cyrl-CS" sz="2800"/>
              <a:t>су </a:t>
            </a:r>
            <a:r>
              <a:rPr lang="it-IT" sz="2800"/>
              <a:t>FEV1 и висина повезани</a:t>
            </a:r>
            <a:endParaRPr lang="sr-Cyrl-CS" sz="2800"/>
          </a:p>
          <a:p>
            <a:pPr marL="914400" lvl="1" indent="-457200"/>
            <a:r>
              <a:rPr lang="it-IT" sz="2400"/>
              <a:t>иако нагиб није добро процењ</a:t>
            </a:r>
            <a:r>
              <a:rPr lang="sr-Cyrl-CS" sz="2400"/>
              <a:t>ен</a:t>
            </a:r>
            <a:endParaRPr lang="sr-Latn-CS" sz="2400"/>
          </a:p>
        </p:txBody>
      </p:sp>
      <p:graphicFrame>
        <p:nvGraphicFramePr>
          <p:cNvPr id="987140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0" y="2170113"/>
          <a:ext cx="8897938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140" name="Document" r:id="rId3" imgW="5771697" imgH="240781" progId="Word.Document.8">
                  <p:embed/>
                </p:oleObj>
              </mc:Choice>
              <mc:Fallback>
                <p:oleObj name="Document" r:id="rId3" imgW="5771697" imgH="240781" progId="Word.Documen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45284"/>
                      <a:stretch>
                        <a:fillRect/>
                      </a:stretch>
                    </p:blipFill>
                    <p:spPr bwMode="auto">
                      <a:xfrm>
                        <a:off x="0" y="2170113"/>
                        <a:ext cx="8897938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5E049-4C97-412F-92B2-F5782C858A50}" type="slidenum">
              <a:rPr lang="en-US"/>
              <a:pPr/>
              <a:t>47</a:t>
            </a:fld>
            <a:endParaRPr lang="en-US"/>
          </a:p>
        </p:txBody>
      </p:sp>
      <p:sp>
        <p:nvSpPr>
          <p:cNvPr id="98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коефицијента регресије</a:t>
            </a:r>
            <a:endParaRPr lang="sr-Latn-CS" sz="3600"/>
          </a:p>
        </p:txBody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Н</a:t>
            </a:r>
            <a:r>
              <a:rPr lang="it-IT"/>
              <a:t>улт</a:t>
            </a:r>
            <a:r>
              <a:rPr lang="sr-Cyrl-CS"/>
              <a:t>а</a:t>
            </a:r>
            <a:r>
              <a:rPr lang="it-IT"/>
              <a:t> хипотезу да </a:t>
            </a:r>
            <a:r>
              <a:rPr lang="sr-Cyrl-CS"/>
              <a:t>је </a:t>
            </a:r>
            <a:r>
              <a:rPr lang="it-IT"/>
              <a:t>у популациј</a:t>
            </a:r>
            <a:r>
              <a:rPr lang="sr-Cyrl-CS"/>
              <a:t>и</a:t>
            </a:r>
            <a:r>
              <a:rPr lang="it-IT"/>
              <a:t>, нагиб = 0 у односу на</a:t>
            </a:r>
            <a:endParaRPr lang="sr-Cyrl-CS"/>
          </a:p>
          <a:p>
            <a:pPr lvl="1"/>
            <a:r>
              <a:rPr lang="it-IT"/>
              <a:t>алтернативу да нагиб није једнак 0, однос</a:t>
            </a:r>
            <a:r>
              <a:rPr lang="sr-Cyrl-CS"/>
              <a:t>а </a:t>
            </a:r>
            <a:r>
              <a:rPr lang="it-IT"/>
              <a:t>у било ком смеру</a:t>
            </a:r>
            <a:endParaRPr lang="sr-Cyrl-CS"/>
          </a:p>
          <a:p>
            <a:r>
              <a:rPr lang="sr-Cyrl-CS"/>
              <a:t>Т</a:t>
            </a:r>
            <a:r>
              <a:rPr lang="it-IT"/>
              <a:t>ест статистика је </a:t>
            </a:r>
            <a:r>
              <a:rPr lang="sr-Latn-CS" i="1"/>
              <a:t>b</a:t>
            </a:r>
            <a:r>
              <a:rPr lang="sr-Latn-CS"/>
              <a:t>/SE(</a:t>
            </a:r>
            <a:r>
              <a:rPr lang="sr-Latn-CS" i="1"/>
              <a:t>b</a:t>
            </a:r>
            <a:r>
              <a:rPr lang="sr-Latn-CS"/>
              <a:t>)</a:t>
            </a:r>
            <a:endParaRPr lang="sr-Cyrl-CS"/>
          </a:p>
          <a:p>
            <a:r>
              <a:rPr lang="sr-Cyrl-CS"/>
              <a:t>А</a:t>
            </a:r>
            <a:r>
              <a:rPr lang="it-IT"/>
              <a:t>ко је нулта хипотеза тачна ово ће бити из </a:t>
            </a:r>
            <a:r>
              <a:rPr lang="sr-Latn-CS" i="1"/>
              <a:t>t</a:t>
            </a:r>
            <a:r>
              <a:rPr lang="sr-Latn-CS"/>
              <a:t> </a:t>
            </a:r>
            <a:r>
              <a:rPr lang="it-IT"/>
              <a:t>расподеле са </a:t>
            </a:r>
            <a:r>
              <a:rPr lang="sr-Latn-CS" i="1"/>
              <a:t>n</a:t>
            </a:r>
            <a:r>
              <a:rPr lang="sr-Latn-CS"/>
              <a:t> </a:t>
            </a:r>
            <a:r>
              <a:rPr lang="it-IT"/>
              <a:t>- 2 степен</a:t>
            </a:r>
            <a:r>
              <a:rPr lang="sr-Cyrl-CS"/>
              <a:t>и </a:t>
            </a:r>
            <a:r>
              <a:rPr lang="it-IT"/>
              <a:t>слободе</a:t>
            </a:r>
            <a:r>
              <a:rPr lang="en-US"/>
              <a:t> </a:t>
            </a:r>
            <a:endParaRPr lang="sr-Latn-CS"/>
          </a:p>
        </p:txBody>
      </p:sp>
      <p:sp>
        <p:nvSpPr>
          <p:cNvPr id="9891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89189" name="Object 5"/>
          <p:cNvGraphicFramePr>
            <a:graphicFrameLocks noChangeAspect="1"/>
          </p:cNvGraphicFramePr>
          <p:nvPr/>
        </p:nvGraphicFramePr>
        <p:xfrm>
          <a:off x="1095375" y="5127625"/>
          <a:ext cx="5391150" cy="1201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189" name="Equation" r:id="rId3" imgW="1663700" imgH="368300" progId="Equation.3">
                  <p:embed/>
                </p:oleObj>
              </mc:Choice>
              <mc:Fallback>
                <p:oleObj name="Equation" r:id="rId3" imgW="1663700" imgH="3683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75" y="5127625"/>
                        <a:ext cx="5391150" cy="1201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485A6-AEC7-46BE-B0DC-94DBA2663E88}" type="slidenum">
              <a:rPr lang="en-US"/>
              <a:pPr/>
              <a:t>48</a:t>
            </a:fld>
            <a:endParaRPr lang="en-US"/>
          </a:p>
        </p:txBody>
      </p:sp>
      <p:sp>
        <p:nvSpPr>
          <p:cNvPr id="991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Стандардна грешка коефицијента регресије</a:t>
            </a:r>
            <a:endParaRPr lang="sr-Latn-CS" sz="3600"/>
          </a:p>
        </p:txBody>
      </p:sp>
      <p:graphicFrame>
        <p:nvGraphicFramePr>
          <p:cNvPr id="99123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222375" y="1384300"/>
          <a:ext cx="6751638" cy="504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235" name="Document" r:id="rId3" imgW="6013991" imgH="4491171" progId="Word.Document.8">
                  <p:embed/>
                </p:oleObj>
              </mc:Choice>
              <mc:Fallback>
                <p:oleObj name="Document" r:id="rId3" imgW="6013991" imgH="4491171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6317"/>
                      <a:stretch>
                        <a:fillRect/>
                      </a:stretch>
                    </p:blipFill>
                    <p:spPr bwMode="auto">
                      <a:xfrm>
                        <a:off x="1222375" y="1384300"/>
                        <a:ext cx="6751638" cy="504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37ED-8DDD-4A09-A175-F8DA6819B1E9}" type="slidenum">
              <a:rPr lang="en-US"/>
              <a:pPr/>
              <a:t>49</a:t>
            </a:fld>
            <a:endParaRPr lang="en-US"/>
          </a:p>
        </p:txBody>
      </p:sp>
      <p:sp>
        <p:nvSpPr>
          <p:cNvPr id="99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Корелација</a:t>
            </a:r>
            <a:r>
              <a:rPr lang="en-US"/>
              <a:t> </a:t>
            </a:r>
            <a:endParaRPr lang="sr-Latn-CS"/>
          </a:p>
        </p:txBody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Регресиони метод нам говори нешто о природи односа између две променљиве</a:t>
            </a:r>
            <a:endParaRPr lang="sr-Cyrl-CS"/>
          </a:p>
          <a:p>
            <a:pPr lvl="1"/>
            <a:r>
              <a:rPr lang="it-IT"/>
              <a:t>не каже колико је тај однос </a:t>
            </a:r>
            <a:r>
              <a:rPr lang="sr-Cyrl-CS"/>
              <a:t>веран</a:t>
            </a:r>
          </a:p>
          <a:p>
            <a:r>
              <a:rPr lang="sr-Cyrl-CS"/>
              <a:t>Користимо </a:t>
            </a:r>
            <a:r>
              <a:rPr lang="it-IT"/>
              <a:t>коефицијент корелације</a:t>
            </a:r>
            <a:endParaRPr lang="sr-Cyrl-CS"/>
          </a:p>
          <a:p>
            <a:pPr lvl="1"/>
            <a:r>
              <a:rPr lang="it-IT"/>
              <a:t>заснован </a:t>
            </a:r>
            <a:r>
              <a:rPr lang="sr-Cyrl-CS"/>
              <a:t>је </a:t>
            </a:r>
            <a:r>
              <a:rPr lang="it-IT"/>
              <a:t>на збиру производа око средине две променљиве</a:t>
            </a:r>
            <a:endParaRPr lang="sr-Latn-C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Парцијална или делимична корелација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/>
              <a:t>С</a:t>
            </a:r>
            <a:r>
              <a:rPr lang="en-GB"/>
              <a:t>лужи за истраживање везе између две променљиве уз статистичку контролу утицаја треће</a:t>
            </a:r>
            <a:endParaRPr lang="sr-Cyrl-RS"/>
          </a:p>
          <a:p>
            <a:pPr lvl="1"/>
            <a:r>
              <a:rPr lang="sr-Cyrl-RS"/>
              <a:t>погодно </a:t>
            </a:r>
            <a:r>
              <a:rPr lang="en-GB"/>
              <a:t>за ситуације када сумњате да на везу две променљиве можда утиче трећа</a:t>
            </a:r>
            <a:endParaRPr lang="sr-Cyrl-RS"/>
          </a:p>
          <a:p>
            <a:r>
              <a:rPr lang="sr-Cyrl-RS"/>
              <a:t>С</a:t>
            </a:r>
            <a:r>
              <a:rPr lang="en-GB"/>
              <a:t>татистички уклања утицај треће променљиве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414F-18E5-4466-AD09-9E35210740B3}" type="slidenum">
              <a:rPr lang="en-US"/>
              <a:pPr/>
              <a:t>50</a:t>
            </a:fld>
            <a:endParaRPr lang="en-US"/>
          </a:p>
        </p:txBody>
      </p:sp>
      <p:sp>
        <p:nvSpPr>
          <p:cNvPr id="995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z="3600"/>
              <a:t>Дијаграм растурања са осама кроз </a:t>
            </a:r>
            <a:r>
              <a:rPr lang="sr-Cyrl-CS" sz="3600"/>
              <a:t>средину</a:t>
            </a:r>
            <a:r>
              <a:rPr lang="sr-Latn-CS" sz="3600"/>
              <a:t> </a:t>
            </a:r>
          </a:p>
        </p:txBody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95332" name="Picture 4" descr="Slika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397000"/>
            <a:ext cx="6583363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6EA49-7C38-422B-942B-04312DE6640D}" type="slidenum">
              <a:rPr lang="en-US"/>
              <a:pPr/>
              <a:t>51</a:t>
            </a:fld>
            <a:endParaRPr lang="en-US"/>
          </a:p>
        </p:txBody>
      </p:sp>
      <p:sp>
        <p:nvSpPr>
          <p:cNvPr id="997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Корелација</a:t>
            </a:r>
            <a:endParaRPr lang="sr-Latn-CS"/>
          </a:p>
        </p:txBody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2400"/>
              <a:t>Кажемо да постоји </a:t>
            </a:r>
            <a:r>
              <a:rPr lang="it-IT" sz="2400" b="1"/>
              <a:t>позитивна</a:t>
            </a:r>
            <a:r>
              <a:rPr lang="it-IT" sz="2400"/>
              <a:t> </a:t>
            </a:r>
            <a:r>
              <a:rPr lang="it-IT" sz="2400" b="1"/>
              <a:t>корелација</a:t>
            </a:r>
            <a:r>
              <a:rPr lang="it-IT" sz="2400"/>
              <a:t> </a:t>
            </a:r>
            <a:r>
              <a:rPr lang="sr-Cyrl-CS" sz="2400"/>
              <a:t>(</a:t>
            </a:r>
            <a:r>
              <a:rPr lang="sr-Latn-CS" sz="2400" b="1"/>
              <a:t>positive correlation</a:t>
            </a:r>
            <a:r>
              <a:rPr lang="sr-Cyrl-CS" sz="2400"/>
              <a:t>) </a:t>
            </a:r>
            <a:r>
              <a:rPr lang="it-IT" sz="2400"/>
              <a:t>између две променљиве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it-IT" sz="2000"/>
              <a:t>док се једна повећава</a:t>
            </a:r>
            <a:r>
              <a:rPr lang="sr-Cyrl-CS" sz="2000"/>
              <a:t>, </a:t>
            </a:r>
            <a:r>
              <a:rPr lang="it-IT" sz="2000"/>
              <a:t>то чини и друга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it-IT" sz="2400"/>
              <a:t>Да се једна променљива смањује док се друга повећава, већина тачака леж</a:t>
            </a:r>
            <a:r>
              <a:rPr lang="sr-Cyrl-CS" sz="2400"/>
              <a:t>ала </a:t>
            </a:r>
            <a:r>
              <a:rPr lang="it-IT" sz="2400"/>
              <a:t>у горњем левом и доњем десном делу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000"/>
              <a:t>у</a:t>
            </a:r>
            <a:r>
              <a:rPr lang="it-IT" sz="2000"/>
              <a:t> овом случају би збир производа био негативан и постојала би </a:t>
            </a:r>
            <a:r>
              <a:rPr lang="it-IT" sz="2000" b="1"/>
              <a:t>негативна корелација</a:t>
            </a:r>
            <a:r>
              <a:rPr lang="sr-Cyrl-CS" sz="2000"/>
              <a:t> </a:t>
            </a:r>
            <a:r>
              <a:rPr lang="it-IT" sz="2000"/>
              <a:t>између променљивих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it-IT" sz="2400"/>
              <a:t>Када две променљиве нису повезане, имамо дијаграм растурања са приближно истим бројем тачака у сваком од делова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000"/>
              <a:t>п</a:t>
            </a:r>
            <a:r>
              <a:rPr lang="it-IT" sz="2000"/>
              <a:t>остоји </a:t>
            </a:r>
            <a:r>
              <a:rPr lang="it-IT" sz="2000" b="1"/>
              <a:t>нула корелација</a:t>
            </a:r>
            <a:r>
              <a:rPr lang="it-IT" sz="2000"/>
              <a:t> или </a:t>
            </a:r>
            <a:r>
              <a:rPr lang="it-IT" sz="2000" b="1"/>
              <a:t>нема</a:t>
            </a:r>
            <a:r>
              <a:rPr lang="it-IT" sz="2000"/>
              <a:t> </a:t>
            </a:r>
            <a:r>
              <a:rPr lang="it-IT" sz="2000" b="1"/>
              <a:t>корелације</a:t>
            </a:r>
            <a:endParaRPr lang="sr-Cyrl-CS" sz="2000"/>
          </a:p>
          <a:p>
            <a:pPr lvl="1">
              <a:lnSpc>
                <a:spcPct val="90000"/>
              </a:lnSpc>
            </a:pPr>
            <a:r>
              <a:rPr lang="sr-Cyrl-CS" sz="2000"/>
              <a:t>з</a:t>
            </a:r>
            <a:r>
              <a:rPr lang="it-IT" sz="2000"/>
              <a:t>а променљиве се каже да </a:t>
            </a:r>
            <a:r>
              <a:rPr lang="it-IT" sz="2000" b="1"/>
              <a:t>нису у</a:t>
            </a:r>
            <a:r>
              <a:rPr lang="it-IT" sz="2000"/>
              <a:t> </a:t>
            </a:r>
            <a:r>
              <a:rPr lang="it-IT" sz="2000" b="1"/>
              <a:t>корелацији</a:t>
            </a:r>
            <a:endParaRPr lang="sr-Latn-CS" sz="2000"/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5F7D-76A9-4495-934F-7EA7DFE36FC6}" type="slidenum">
              <a:rPr lang="en-US"/>
              <a:pPr/>
              <a:t>52</a:t>
            </a:fld>
            <a:endParaRPr lang="en-US"/>
          </a:p>
        </p:txBody>
      </p:sp>
      <p:sp>
        <p:nvSpPr>
          <p:cNvPr id="999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Корелација</a:t>
            </a:r>
            <a:endParaRPr lang="sr-Latn-CS"/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А</a:t>
            </a:r>
            <a:r>
              <a:rPr lang="it-IT"/>
              <a:t>ко поделимо збир производа </a:t>
            </a:r>
            <a:r>
              <a:rPr lang="sr-Cyrl-CS"/>
              <a:t>са </a:t>
            </a:r>
            <a:r>
              <a:rPr lang="it-IT"/>
              <a:t>квадратним кореном збира квадрата од </a:t>
            </a:r>
            <a:r>
              <a:rPr lang="sr-Latn-CS" i="1"/>
              <a:t>X</a:t>
            </a:r>
            <a:r>
              <a:rPr lang="it-IT"/>
              <a:t> и</a:t>
            </a:r>
            <a:r>
              <a:rPr lang="sr-Latn-CS" i="1"/>
              <a:t> Y</a:t>
            </a:r>
            <a:endParaRPr lang="sr-Cyrl-CS" i="1"/>
          </a:p>
          <a:p>
            <a:pPr lvl="1"/>
            <a:r>
              <a:rPr lang="it-IT"/>
              <a:t>н</a:t>
            </a:r>
            <a:r>
              <a:rPr lang="sr-Cyrl-CS"/>
              <a:t>алазимо</a:t>
            </a:r>
            <a:r>
              <a:rPr lang="it-IT"/>
              <a:t> коефицијент без димензија </a:t>
            </a:r>
            <a:endParaRPr lang="sr-Cyrl-CS"/>
          </a:p>
          <a:p>
            <a:r>
              <a:rPr lang="it-IT"/>
              <a:t>Oво нам даје </a:t>
            </a:r>
            <a:r>
              <a:rPr lang="it-IT" b="1"/>
              <a:t>производ</a:t>
            </a:r>
            <a:r>
              <a:rPr lang="sr-Cyrl-CS" b="1"/>
              <a:t> момента </a:t>
            </a:r>
            <a:r>
              <a:rPr lang="it-IT" b="1"/>
              <a:t>коефицијент</a:t>
            </a:r>
            <a:r>
              <a:rPr lang="sr-Cyrl-CS" b="1"/>
              <a:t>а </a:t>
            </a:r>
            <a:r>
              <a:rPr lang="it-IT" b="1"/>
              <a:t>корелације</a:t>
            </a:r>
            <a:r>
              <a:rPr lang="sr-Cyrl-CS"/>
              <a:t> (</a:t>
            </a:r>
            <a:r>
              <a:rPr lang="sr-Latn-CS" b="1"/>
              <a:t>product moment correlation coefficient</a:t>
            </a:r>
            <a:r>
              <a:rPr lang="sr-Cyrl-CS"/>
              <a:t>)</a:t>
            </a:r>
            <a:endParaRPr lang="en-US"/>
          </a:p>
          <a:p>
            <a:pPr lvl="1"/>
            <a:r>
              <a:rPr lang="it-IT"/>
              <a:t>или </a:t>
            </a:r>
            <a:r>
              <a:rPr lang="it-IT" b="1"/>
              <a:t>коефицијент</a:t>
            </a:r>
            <a:r>
              <a:rPr lang="it-IT"/>
              <a:t> </a:t>
            </a:r>
            <a:r>
              <a:rPr lang="it-IT" b="1"/>
              <a:t>корелације</a:t>
            </a:r>
            <a:r>
              <a:rPr lang="it-IT"/>
              <a:t>, обично означен са </a:t>
            </a:r>
            <a:r>
              <a:rPr lang="sr-Latn-CS" i="1"/>
              <a:t>r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462C7-8CCD-4444-B4D0-84DA40D853C3}" type="slidenum">
              <a:rPr lang="en-US"/>
              <a:pPr/>
              <a:t>53</a:t>
            </a:fld>
            <a:endParaRPr lang="en-US"/>
          </a:p>
        </p:txBody>
      </p:sp>
      <p:sp>
        <p:nvSpPr>
          <p:cNvPr id="1001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Корелација</a:t>
            </a:r>
            <a:endParaRPr lang="sr-Latn-CS"/>
          </a:p>
        </p:txBody>
      </p:sp>
      <p:sp>
        <p:nvSpPr>
          <p:cNvPr id="1001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Ако су </a:t>
            </a:r>
            <a:r>
              <a:rPr lang="sr-Latn-CS" i="1"/>
              <a:t>n</a:t>
            </a:r>
            <a:r>
              <a:rPr lang="sr-Latn-CS"/>
              <a:t> </a:t>
            </a:r>
            <a:r>
              <a:rPr lang="it-IT"/>
              <a:t>парова посматрања обележени са </a:t>
            </a:r>
            <a:r>
              <a:rPr lang="sr-Latn-CS"/>
              <a:t>(</a:t>
            </a:r>
            <a:r>
              <a:rPr lang="sr-Latn-CS" i="1"/>
              <a:t>x</a:t>
            </a:r>
            <a:r>
              <a:rPr lang="sr-Latn-CS" i="1" baseline="-25000"/>
              <a:t>i</a:t>
            </a:r>
            <a:r>
              <a:rPr lang="sr-Latn-CS"/>
              <a:t>, </a:t>
            </a:r>
            <a:r>
              <a:rPr lang="sr-Latn-CS" i="1"/>
              <a:t>y</a:t>
            </a:r>
            <a:r>
              <a:rPr lang="sr-Latn-CS" i="1" baseline="-25000"/>
              <a:t>i</a:t>
            </a:r>
            <a:r>
              <a:rPr lang="sr-Latn-CS"/>
              <a:t>), </a:t>
            </a:r>
            <a:r>
              <a:rPr lang="it-IT"/>
              <a:t>онда се</a:t>
            </a:r>
            <a:r>
              <a:rPr lang="it-IT" i="1"/>
              <a:t> </a:t>
            </a:r>
            <a:r>
              <a:rPr lang="sr-Latn-CS" i="1"/>
              <a:t>r</a:t>
            </a:r>
            <a:r>
              <a:rPr lang="sr-Latn-CS"/>
              <a:t> </a:t>
            </a:r>
            <a:r>
              <a:rPr lang="it-IT"/>
              <a:t>добија помоћу</a:t>
            </a:r>
            <a:endParaRPr lang="sr-Latn-CS"/>
          </a:p>
        </p:txBody>
      </p:sp>
      <p:sp>
        <p:nvSpPr>
          <p:cNvPr id="1001476" name="Rectangle 4"/>
          <p:cNvSpPr>
            <a:spLocks noChangeArrowheads="1"/>
          </p:cNvSpPr>
          <p:nvPr/>
        </p:nvSpPr>
        <p:spPr bwMode="auto">
          <a:xfrm>
            <a:off x="0" y="2738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01477" name="Object 5"/>
          <p:cNvGraphicFramePr>
            <a:graphicFrameLocks noChangeAspect="1"/>
          </p:cNvGraphicFramePr>
          <p:nvPr/>
        </p:nvGraphicFramePr>
        <p:xfrm>
          <a:off x="411163" y="2609850"/>
          <a:ext cx="8732837" cy="263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1477" name="Microsoft Equation 3.0" r:id="rId3" imgW="4572000" imgH="1384300" progId="Equation.3">
                  <p:embed/>
                </p:oleObj>
              </mc:Choice>
              <mc:Fallback>
                <p:oleObj name="Microsoft Equation 3.0" r:id="rId3" imgW="4572000" imgH="13843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163" y="2609850"/>
                        <a:ext cx="8732837" cy="2638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1478" name="Rectangle 6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01479" name="Object 7"/>
          <p:cNvGraphicFramePr>
            <a:graphicFrameLocks noChangeAspect="1"/>
          </p:cNvGraphicFramePr>
          <p:nvPr/>
        </p:nvGraphicFramePr>
        <p:xfrm>
          <a:off x="822325" y="5383213"/>
          <a:ext cx="451008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1479" name="Microsoft Equation 3.0" r:id="rId5" imgW="1752600" imgH="381000" progId="Equation.3">
                  <p:embed/>
                </p:oleObj>
              </mc:Choice>
              <mc:Fallback>
                <p:oleObj name="Microsoft Equation 3.0" r:id="rId5" imgW="1752600" imgH="3810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325" y="5383213"/>
                        <a:ext cx="4510088" cy="981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68D59-5717-4349-94BF-DE732E647436}" type="slidenum">
              <a:rPr lang="en-US"/>
              <a:pPr/>
              <a:t>54</a:t>
            </a:fld>
            <a:endParaRPr lang="en-US"/>
          </a:p>
        </p:txBody>
      </p:sp>
      <p:sp>
        <p:nvSpPr>
          <p:cNvPr id="1003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Корелација</a:t>
            </a:r>
            <a:endParaRPr lang="sr-Latn-CS"/>
          </a:p>
        </p:txBody>
      </p:sp>
      <p:sp>
        <p:nvSpPr>
          <p:cNvPr id="100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Када све тачке леже тачно на правој линији таквој да </a:t>
            </a:r>
            <a:r>
              <a:rPr lang="sr-Latn-CS" i="1"/>
              <a:t>Y</a:t>
            </a:r>
            <a:r>
              <a:rPr lang="sr-Cyrl-CS"/>
              <a:t> расте док </a:t>
            </a:r>
            <a:r>
              <a:rPr lang="sr-Latn-CS" i="1"/>
              <a:t>X</a:t>
            </a:r>
            <a:r>
              <a:rPr lang="sr-Cyrl-CS"/>
              <a:t> расте </a:t>
            </a:r>
            <a:endParaRPr lang="sr-Latn-CS"/>
          </a:p>
          <a:p>
            <a:pPr lvl="1"/>
            <a:r>
              <a:rPr lang="sr-Latn-CS" i="1"/>
              <a:t>r</a:t>
            </a:r>
            <a:r>
              <a:rPr lang="sr-Cyrl-CS"/>
              <a:t> = 1</a:t>
            </a:r>
            <a:endParaRPr lang="en-US"/>
          </a:p>
          <a:p>
            <a:r>
              <a:rPr lang="sr-Cyrl-CS"/>
              <a:t>Када се све тачке леже тачно на правој линији са негативним нагибом</a:t>
            </a:r>
            <a:endParaRPr lang="en-US"/>
          </a:p>
          <a:p>
            <a:pPr lvl="1"/>
            <a:r>
              <a:rPr lang="sr-Latn-CS" i="1"/>
              <a:t>r</a:t>
            </a:r>
            <a:r>
              <a:rPr lang="sr-Cyrl-CS"/>
              <a:t> = -1</a:t>
            </a:r>
            <a:endParaRPr lang="en-US"/>
          </a:p>
          <a:p>
            <a:r>
              <a:rPr lang="sr-Cyrl-CS"/>
              <a:t>Када уопште не постоји никаква веза</a:t>
            </a:r>
            <a:endParaRPr lang="en-US"/>
          </a:p>
          <a:p>
            <a:pPr lvl="1"/>
            <a:r>
              <a:rPr lang="sr-Latn-CS" i="1"/>
              <a:t>r</a:t>
            </a:r>
            <a:r>
              <a:rPr lang="sr-Cyrl-CS"/>
              <a:t> = 0</a:t>
            </a:r>
            <a:endParaRPr lang="sr-Latn-CS"/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038CC-9F23-4BD0-A0FF-708776084782}" type="slidenum">
              <a:rPr lang="en-US"/>
              <a:pPr/>
              <a:t>55</a:t>
            </a:fld>
            <a:endParaRPr lang="en-US"/>
          </a:p>
        </p:txBody>
      </p:sp>
      <p:sp>
        <p:nvSpPr>
          <p:cNvPr id="100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000"/>
              <a:t>Подаци где коефицијент корелације може да доведе у забуну</a:t>
            </a:r>
            <a:r>
              <a:rPr lang="en-US" sz="3000"/>
              <a:t> </a:t>
            </a:r>
            <a:endParaRPr lang="sr-Latn-CS" sz="3000"/>
          </a:p>
        </p:txBody>
      </p:sp>
      <p:sp>
        <p:nvSpPr>
          <p:cNvPr id="1005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005572" name="Picture 4" descr="Slika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25" y="1798638"/>
            <a:ext cx="8918575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43221-2344-441B-94BA-4ED3DFD291E6}" type="slidenum">
              <a:rPr lang="en-US"/>
              <a:pPr/>
              <a:t>56</a:t>
            </a:fld>
            <a:endParaRPr lang="en-US"/>
          </a:p>
        </p:txBody>
      </p:sp>
      <p:sp>
        <p:nvSpPr>
          <p:cNvPr id="100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Корелација</a:t>
            </a:r>
            <a:endParaRPr lang="sr-Latn-CS"/>
          </a:p>
        </p:txBody>
      </p:sp>
      <p:sp>
        <p:nvSpPr>
          <p:cNvPr id="100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 i="1"/>
              <a:t>Y = a + bX</a:t>
            </a:r>
            <a:r>
              <a:rPr lang="it-IT" sz="2600"/>
              <a:t> </a:t>
            </a:r>
            <a:r>
              <a:rPr lang="en-US" sz="2600"/>
              <a:t>регресија </a:t>
            </a:r>
            <a:r>
              <a:rPr lang="sr-Latn-CS" sz="2600" i="1"/>
              <a:t>Y</a:t>
            </a:r>
            <a:r>
              <a:rPr lang="it-IT" sz="2600"/>
              <a:t> </a:t>
            </a:r>
            <a:r>
              <a:rPr lang="en-US" sz="2600"/>
              <a:t>на </a:t>
            </a:r>
            <a:r>
              <a:rPr lang="sr-Latn-CS" sz="2600" i="1"/>
              <a:t>X</a:t>
            </a:r>
            <a:r>
              <a:rPr lang="sr-Latn-CS" sz="2600"/>
              <a:t> </a:t>
            </a:r>
          </a:p>
          <a:p>
            <a:r>
              <a:rPr lang="sr-Latn-CS" sz="2600"/>
              <a:t>                      </a:t>
            </a:r>
            <a:r>
              <a:rPr lang="en-US" sz="2600"/>
              <a:t>регресија </a:t>
            </a:r>
            <a:r>
              <a:rPr lang="sr-Latn-CS" sz="2600" i="1"/>
              <a:t>X</a:t>
            </a:r>
            <a:r>
              <a:rPr lang="it-IT" sz="2600"/>
              <a:t> </a:t>
            </a:r>
            <a:r>
              <a:rPr lang="en-US" sz="2600"/>
              <a:t>на </a:t>
            </a:r>
            <a:r>
              <a:rPr lang="sr-Latn-CS" sz="2600" i="1"/>
              <a:t>Y</a:t>
            </a:r>
          </a:p>
          <a:p>
            <a:r>
              <a:rPr lang="sr-Latn-CS" sz="2600"/>
              <a:t> </a:t>
            </a:r>
          </a:p>
          <a:p>
            <a:pPr>
              <a:spcBef>
                <a:spcPct val="50000"/>
              </a:spcBef>
            </a:pPr>
            <a:r>
              <a:rPr lang="ru-RU" sz="2600"/>
              <a:t>За </a:t>
            </a:r>
            <a:r>
              <a:rPr lang="it-IT" sz="2600"/>
              <a:t>FEV</a:t>
            </a:r>
            <a:r>
              <a:rPr lang="ru-RU" sz="2600"/>
              <a:t>1 податке</a:t>
            </a:r>
            <a:endParaRPr lang="sr-Latn-CS" sz="2600"/>
          </a:p>
          <a:p>
            <a:pPr lvl="1"/>
            <a:r>
              <a:rPr lang="sr-Latn-CS" sz="2600" i="1"/>
              <a:t>b</a:t>
            </a:r>
            <a:r>
              <a:rPr lang="ru-RU" sz="2600"/>
              <a:t> = 0</a:t>
            </a:r>
            <a:r>
              <a:rPr lang="sr-Cyrl-CS" sz="2600"/>
              <a:t>.</a:t>
            </a:r>
            <a:r>
              <a:rPr lang="ru-RU" sz="2600"/>
              <a:t>074389 и </a:t>
            </a:r>
            <a:r>
              <a:rPr lang="sr-Latn-CS" sz="2600" i="1"/>
              <a:t>b′</a:t>
            </a:r>
            <a:r>
              <a:rPr lang="sr-Cyrl-CS" sz="2600" i="1"/>
              <a:t> </a:t>
            </a:r>
            <a:r>
              <a:rPr lang="ru-RU" sz="2600"/>
              <a:t>= 4</a:t>
            </a:r>
            <a:r>
              <a:rPr lang="sr-Cyrl-CS" sz="2600"/>
              <a:t>.</a:t>
            </a:r>
            <a:r>
              <a:rPr lang="ru-RU" sz="2600"/>
              <a:t>5424</a:t>
            </a:r>
            <a:endParaRPr lang="sr-Latn-CS" sz="2600"/>
          </a:p>
          <a:p>
            <a:pPr lvl="1"/>
            <a:r>
              <a:rPr lang="sr-Latn-CS" sz="2600"/>
              <a:t>r =</a:t>
            </a:r>
            <a:r>
              <a:rPr lang="ru-RU" sz="2600"/>
              <a:t> 0.58129</a:t>
            </a:r>
            <a:endParaRPr lang="sr-Latn-CS" sz="2600"/>
          </a:p>
          <a:p>
            <a:pPr>
              <a:buFontTx/>
              <a:buNone/>
            </a:pPr>
            <a:r>
              <a:rPr lang="sr-Latn-CS" sz="2600"/>
              <a:t> </a:t>
            </a:r>
          </a:p>
        </p:txBody>
      </p:sp>
      <p:sp>
        <p:nvSpPr>
          <p:cNvPr id="10076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07621" name="Object 5"/>
          <p:cNvGraphicFramePr>
            <a:graphicFrameLocks noChangeAspect="1"/>
          </p:cNvGraphicFramePr>
          <p:nvPr/>
        </p:nvGraphicFramePr>
        <p:xfrm>
          <a:off x="849313" y="2024063"/>
          <a:ext cx="2039937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621" name="Equation" r:id="rId3" imgW="698197" imgH="165028" progId="Equation.3">
                  <p:embed/>
                </p:oleObj>
              </mc:Choice>
              <mc:Fallback>
                <p:oleObj name="Equation" r:id="rId3" imgW="698197" imgH="165028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313" y="2024063"/>
                        <a:ext cx="2039937" cy="474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76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07623" name="Object 7"/>
          <p:cNvGraphicFramePr>
            <a:graphicFrameLocks noChangeAspect="1"/>
          </p:cNvGraphicFramePr>
          <p:nvPr/>
        </p:nvGraphicFramePr>
        <p:xfrm>
          <a:off x="874713" y="2452688"/>
          <a:ext cx="1285875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623" name="Equation" r:id="rId5" imgW="457200" imgH="190500" progId="Equation.3">
                  <p:embed/>
                </p:oleObj>
              </mc:Choice>
              <mc:Fallback>
                <p:oleObj name="Equation" r:id="rId5" imgW="457200" imgH="1905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713" y="2452688"/>
                        <a:ext cx="1285875" cy="534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7624" name="Object 8"/>
          <p:cNvGraphicFramePr>
            <a:graphicFrameLocks noChangeAspect="1"/>
          </p:cNvGraphicFramePr>
          <p:nvPr/>
        </p:nvGraphicFramePr>
        <p:xfrm>
          <a:off x="0" y="4598988"/>
          <a:ext cx="9144000" cy="154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624" name="Equation" r:id="rId7" imgW="4914900" imgH="825500" progId="Equation.3">
                  <p:embed/>
                </p:oleObj>
              </mc:Choice>
              <mc:Fallback>
                <p:oleObj name="Equation" r:id="rId7" imgW="4914900" imgH="8255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598988"/>
                        <a:ext cx="9144000" cy="154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7B82B-0407-41FD-9448-CDACD0EA99FE}" type="slidenum">
              <a:rPr lang="en-US"/>
              <a:pPr/>
              <a:t>57</a:t>
            </a:fld>
            <a:endParaRPr lang="en-US"/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Значај теста и интервал поверења за </a:t>
            </a:r>
            <a:r>
              <a:rPr lang="sr-Latn-CS" sz="3600" i="1"/>
              <a:t>r</a:t>
            </a:r>
            <a:r>
              <a:rPr lang="sr-Latn-CS" sz="3600"/>
              <a:t> </a:t>
            </a:r>
          </a:p>
        </p:txBody>
      </p:sp>
      <p:sp>
        <p:nvSpPr>
          <p:cNvPr id="100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Тестирање нулте хипотезе да је </a:t>
            </a:r>
            <a:r>
              <a:rPr lang="sr-Latn-CS" i="1"/>
              <a:t>r</a:t>
            </a:r>
            <a:r>
              <a:rPr lang="sr-Latn-CS"/>
              <a:t>=0 </a:t>
            </a:r>
            <a:r>
              <a:rPr lang="sr-Cyrl-CS"/>
              <a:t>у популацији</a:t>
            </a:r>
            <a:endParaRPr lang="ru-RU"/>
          </a:p>
          <a:p>
            <a:pPr lvl="1"/>
            <a:r>
              <a:rPr lang="it-IT"/>
              <a:t>нумерички </a:t>
            </a:r>
            <a:r>
              <a:rPr lang="sr-Cyrl-CS"/>
              <a:t>је </a:t>
            </a:r>
            <a:r>
              <a:rPr lang="it-IT"/>
              <a:t>еквивалентн</a:t>
            </a:r>
            <a:r>
              <a:rPr lang="sr-Cyrl-CS"/>
              <a:t>о</a:t>
            </a:r>
            <a:r>
              <a:rPr lang="it-IT"/>
              <a:t> тестирању нулте хипотезе да </a:t>
            </a:r>
            <a:r>
              <a:rPr lang="sr-Cyrl-CS"/>
              <a:t>је </a:t>
            </a:r>
            <a:r>
              <a:rPr lang="sr-Latn-CS" i="1"/>
              <a:t>b</a:t>
            </a:r>
            <a:r>
              <a:rPr lang="sr-Latn-CS"/>
              <a:t> </a:t>
            </a:r>
            <a:r>
              <a:rPr lang="it-IT"/>
              <a:t>= 0</a:t>
            </a:r>
            <a:endParaRPr lang="sr-Cyrl-CS"/>
          </a:p>
          <a:p>
            <a:pPr lvl="1"/>
            <a:r>
              <a:rPr lang="it-IT"/>
              <a:t>тест важи под условом да је </a:t>
            </a:r>
            <a:r>
              <a:rPr lang="sr-Cyrl-CS"/>
              <a:t>најмање </a:t>
            </a:r>
            <a:r>
              <a:rPr lang="it-IT"/>
              <a:t>једна од променљивих из Нормалне расподел</a:t>
            </a:r>
            <a:r>
              <a:rPr lang="sr-Cyrl-CS"/>
              <a:t>е</a:t>
            </a:r>
            <a:r>
              <a:rPr lang="it-IT"/>
              <a:t> </a:t>
            </a:r>
            <a:endParaRPr lang="sr-Cyrl-CS"/>
          </a:p>
          <a:p>
            <a:pPr lvl="1"/>
            <a:r>
              <a:rPr lang="sr-Cyrl-CS"/>
              <a:t>о</a:t>
            </a:r>
            <a:r>
              <a:rPr lang="it-IT"/>
              <a:t>вај услов је ефект</a:t>
            </a:r>
            <a:r>
              <a:rPr lang="sr-Cyrl-CS"/>
              <a:t>ивно </a:t>
            </a:r>
            <a:r>
              <a:rPr lang="it-IT"/>
              <a:t>исти као и онај за тестирање </a:t>
            </a:r>
            <a:r>
              <a:rPr lang="sr-Latn-CS" i="1"/>
              <a:t>b</a:t>
            </a:r>
            <a:r>
              <a:rPr lang="it-IT"/>
              <a:t>, где остаци у </a:t>
            </a:r>
            <a:r>
              <a:rPr lang="sr-Latn-CS" i="1"/>
              <a:t>Y</a:t>
            </a:r>
            <a:r>
              <a:rPr lang="it-IT"/>
              <a:t> правцу морају да буду Норм</a:t>
            </a:r>
            <a:r>
              <a:rPr lang="sr-Cyrl-CS"/>
              <a:t>ални</a:t>
            </a:r>
            <a:endParaRPr lang="sr-Latn-CS"/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B34C7-EFB7-433C-B1A7-E624D221ECE7}" type="slidenum">
              <a:rPr lang="en-US"/>
              <a:pPr/>
              <a:t>58</a:t>
            </a:fld>
            <a:endParaRPr lang="en-US"/>
          </a:p>
        </p:txBody>
      </p:sp>
      <p:sp>
        <p:nvSpPr>
          <p:cNvPr id="101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600"/>
              <a:t>Двостранe 5% и 1% тачкe расподеле коефицијента корелације </a:t>
            </a:r>
            <a:r>
              <a:rPr lang="sr-Latn-CS" sz="2600"/>
              <a:t>r</a:t>
            </a:r>
            <a:r>
              <a:rPr lang="it-IT" sz="2600"/>
              <a:t>, по нултој хипотези</a:t>
            </a:r>
            <a:r>
              <a:rPr lang="sr-Latn-CS" sz="2600"/>
              <a:t> </a:t>
            </a:r>
          </a:p>
        </p:txBody>
      </p:sp>
      <p:graphicFrame>
        <p:nvGraphicFramePr>
          <p:cNvPr id="101171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403475" y="1331913"/>
          <a:ext cx="4494213" cy="5068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1715" name="Document" r:id="rId3" imgW="6067931" imgH="6849432" progId="Word.Document.8">
                  <p:embed/>
                </p:oleObj>
              </mc:Choice>
              <mc:Fallback>
                <p:oleObj name="Document" r:id="rId3" imgW="6067931" imgH="6849432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6775"/>
                      <a:stretch>
                        <a:fillRect/>
                      </a:stretch>
                    </p:blipFill>
                    <p:spPr bwMode="auto">
                      <a:xfrm>
                        <a:off x="2403475" y="1331913"/>
                        <a:ext cx="4494213" cy="5068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352E1-D649-4AB8-80F7-96476E3E23FC}" type="slidenum">
              <a:rPr lang="en-US"/>
              <a:pPr/>
              <a:t>59</a:t>
            </a:fld>
            <a:endParaRPr lang="en-US"/>
          </a:p>
        </p:txBody>
      </p:sp>
      <p:sp>
        <p:nvSpPr>
          <p:cNvPr id="101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i="1"/>
              <a:t>Фишерова </a:t>
            </a:r>
            <a:r>
              <a:rPr lang="sr-Latn-CS" sz="3600" i="1"/>
              <a:t>z </a:t>
            </a:r>
            <a:r>
              <a:rPr lang="it-IT" sz="3600" i="1"/>
              <a:t>трансформација </a:t>
            </a:r>
            <a:r>
              <a:rPr lang="sr-Cyrl-CS" sz="3600" i="1"/>
              <a:t>(</a:t>
            </a:r>
            <a:r>
              <a:rPr lang="sr-Latn-CS" sz="3600" i="1"/>
              <a:t>Fisher’s z transformation</a:t>
            </a:r>
            <a:r>
              <a:rPr lang="sr-Cyrl-CS" sz="3600" i="1"/>
              <a:t>)</a:t>
            </a:r>
            <a:r>
              <a:rPr lang="sr-Cyrl-CS" sz="3600"/>
              <a:t> </a:t>
            </a:r>
            <a:endParaRPr lang="sr-Latn-CS" sz="3600"/>
          </a:p>
        </p:txBody>
      </p:sp>
      <p:sp>
        <p:nvSpPr>
          <p:cNvPr id="1013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92250"/>
            <a:ext cx="8229600" cy="4725988"/>
          </a:xfrm>
        </p:spPr>
        <p:txBody>
          <a:bodyPr/>
          <a:lstStyle/>
          <a:p>
            <a:endParaRPr lang="sr-Cyrl-CS" sz="3000"/>
          </a:p>
          <a:p>
            <a:endParaRPr lang="sr-Cyrl-CS" sz="3000"/>
          </a:p>
          <a:p>
            <a:r>
              <a:rPr lang="en-GB" sz="3000"/>
              <a:t>следи Нормалну расподелу са средином</a:t>
            </a:r>
            <a:endParaRPr lang="sr-Cyrl-CS" sz="3000"/>
          </a:p>
          <a:p>
            <a:endParaRPr lang="sr-Cyrl-CS" sz="3000"/>
          </a:p>
          <a:p>
            <a:endParaRPr lang="sr-Cyrl-CS" sz="3000"/>
          </a:p>
          <a:p>
            <a:r>
              <a:rPr lang="ru-RU" sz="3000"/>
              <a:t>и варијанс</a:t>
            </a:r>
            <a:r>
              <a:rPr lang="sr-Cyrl-CS" sz="3000"/>
              <a:t>ом </a:t>
            </a:r>
            <a:r>
              <a:rPr lang="ru-RU" sz="3000"/>
              <a:t>приближно 1/(</a:t>
            </a:r>
            <a:r>
              <a:rPr lang="en-US" sz="3000" i="1"/>
              <a:t>n</a:t>
            </a:r>
            <a:r>
              <a:rPr lang="ru-RU" sz="3000"/>
              <a:t>-3) </a:t>
            </a:r>
            <a:endParaRPr lang="sr-Latn-CS" sz="3000"/>
          </a:p>
          <a:p>
            <a:r>
              <a:rPr lang="en-US" sz="3000">
                <a:sym typeface="Symbol" pitchFamily="18" charset="2"/>
              </a:rPr>
              <a:t></a:t>
            </a:r>
            <a:r>
              <a:rPr lang="en-US" sz="3000"/>
              <a:t> </a:t>
            </a:r>
            <a:r>
              <a:rPr lang="sr-Latn-CS" sz="3000"/>
              <a:t>je </a:t>
            </a:r>
            <a:r>
              <a:rPr lang="ru-RU" sz="3000"/>
              <a:t>коефицијент корелације популације </a:t>
            </a:r>
            <a:endParaRPr lang="sr-Latn-CS" sz="3000"/>
          </a:p>
          <a:p>
            <a:r>
              <a:rPr lang="en-US" sz="3000" i="1"/>
              <a:t>n</a:t>
            </a:r>
            <a:r>
              <a:rPr lang="ru-RU" sz="3000"/>
              <a:t> је величина узорка</a:t>
            </a:r>
            <a:r>
              <a:rPr lang="sr-Latn-CS" sz="3000"/>
              <a:t> </a:t>
            </a:r>
          </a:p>
        </p:txBody>
      </p:sp>
      <p:sp>
        <p:nvSpPr>
          <p:cNvPr id="1013764" name="Rectangle 4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13765" name="Object 5"/>
          <p:cNvGraphicFramePr>
            <a:graphicFrameLocks noChangeAspect="1"/>
          </p:cNvGraphicFramePr>
          <p:nvPr/>
        </p:nvGraphicFramePr>
        <p:xfrm>
          <a:off x="876300" y="1547813"/>
          <a:ext cx="2765425" cy="112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65" name="Equation" r:id="rId3" imgW="965200" imgH="393700" progId="Equation.3">
                  <p:embed/>
                </p:oleObj>
              </mc:Choice>
              <mc:Fallback>
                <p:oleObj name="Equation" r:id="rId3" imgW="965200" imgH="3937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" y="1547813"/>
                        <a:ext cx="2765425" cy="1122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766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13767" name="Object 7"/>
          <p:cNvGraphicFramePr>
            <a:graphicFrameLocks noChangeAspect="1"/>
          </p:cNvGraphicFramePr>
          <p:nvPr/>
        </p:nvGraphicFramePr>
        <p:xfrm>
          <a:off x="828675" y="3141663"/>
          <a:ext cx="44799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67" name="Equation" r:id="rId5" imgW="1600200" imgH="393480" progId="Equation.3">
                  <p:embed/>
                </p:oleObj>
              </mc:Choice>
              <mc:Fallback>
                <p:oleObj name="Equation" r:id="rId5" imgW="160020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675" y="3141663"/>
                        <a:ext cx="4479925" cy="1095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/>
              <a:t>С</a:t>
            </a:r>
            <a:r>
              <a:rPr lang="en-GB"/>
              <a:t>лужи за предвиђање вредности једне зависне непрекидне променљиве помоћу групе независних променљивих </a:t>
            </a:r>
            <a:endParaRPr lang="sr-Cyrl-RS"/>
          </a:p>
          <a:p>
            <a:r>
              <a:rPr lang="sr-Cyrl-RS"/>
              <a:t>М</a:t>
            </a:r>
            <a:r>
              <a:rPr lang="en-GB"/>
              <a:t>оже</a:t>
            </a:r>
            <a:r>
              <a:rPr lang="sr-Cyrl-RS"/>
              <a:t> се</a:t>
            </a:r>
          </a:p>
          <a:p>
            <a:pPr lvl="1"/>
            <a:r>
              <a:rPr lang="en-GB"/>
              <a:t>испитати предиктивна моћ скупа променљивих</a:t>
            </a:r>
            <a:endParaRPr lang="sr-Cyrl-RS"/>
          </a:p>
          <a:p>
            <a:pPr lvl="1"/>
            <a:r>
              <a:rPr lang="en-GB"/>
              <a:t>оценити релативан допринос сваке променљиве појединачно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57A2-F03C-4CA6-A3FF-4A82B3518CB7}" type="slidenum">
              <a:rPr lang="en-US"/>
              <a:pPr/>
              <a:t>60</a:t>
            </a:fld>
            <a:endParaRPr lang="en-US"/>
          </a:p>
        </p:txBody>
      </p:sp>
      <p:sp>
        <p:nvSpPr>
          <p:cNvPr id="101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i="1"/>
              <a:t>Фишерова </a:t>
            </a:r>
            <a:r>
              <a:rPr lang="sr-Latn-CS" sz="3600" i="1"/>
              <a:t>z </a:t>
            </a:r>
            <a:r>
              <a:rPr lang="it-IT" sz="3600" i="1"/>
              <a:t>трансформација </a:t>
            </a:r>
            <a:r>
              <a:rPr lang="sr-Cyrl-CS" sz="3600" i="1"/>
              <a:t>(</a:t>
            </a:r>
            <a:r>
              <a:rPr lang="sr-Latn-CS" sz="3600" i="1"/>
              <a:t>Fisher’s z transformation</a:t>
            </a:r>
            <a:r>
              <a:rPr lang="sr-Cyrl-CS" sz="3600" i="1"/>
              <a:t>)</a:t>
            </a:r>
            <a:endParaRPr lang="sr-Latn-CS" sz="3600" i="1"/>
          </a:p>
        </p:txBody>
      </p:sp>
      <p:sp>
        <p:nvSpPr>
          <p:cNvPr id="10158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140700" cy="4725988"/>
          </a:xfrm>
        </p:spPr>
        <p:txBody>
          <a:bodyPr/>
          <a:lstStyle/>
          <a:p>
            <a:r>
              <a:rPr lang="ru-RU" sz="2600"/>
              <a:t>95% интервал поверења за </a:t>
            </a:r>
            <a:r>
              <a:rPr lang="it-IT" sz="2600" i="1"/>
              <a:t>z</a:t>
            </a:r>
            <a:r>
              <a:rPr lang="ru-RU" sz="2600"/>
              <a:t> </a:t>
            </a:r>
            <a:r>
              <a:rPr lang="sr-Latn-CS" sz="2600"/>
              <a:t>je</a:t>
            </a:r>
            <a:r>
              <a:rPr lang="ru-RU" sz="2600"/>
              <a:t> приближно</a:t>
            </a:r>
            <a:endParaRPr lang="sr-Latn-CS" sz="2600"/>
          </a:p>
          <a:p>
            <a:endParaRPr lang="sr-Latn-CS" sz="2600"/>
          </a:p>
          <a:p>
            <a:endParaRPr lang="sr-Latn-CS" sz="2600"/>
          </a:p>
          <a:p>
            <a:r>
              <a:rPr lang="ru-RU" sz="2600"/>
              <a:t>За </a:t>
            </a:r>
            <a:r>
              <a:rPr lang="it-IT" sz="2600"/>
              <a:t>FEV</a:t>
            </a:r>
            <a:r>
              <a:rPr lang="ru-RU" sz="2600"/>
              <a:t>1 податке</a:t>
            </a:r>
            <a:r>
              <a:rPr lang="sr-Latn-CS" sz="2600"/>
              <a:t>, </a:t>
            </a:r>
            <a:r>
              <a:rPr lang="sr-Latn-CS" sz="2600" i="1"/>
              <a:t>r</a:t>
            </a:r>
            <a:r>
              <a:rPr lang="sr-Cyrl-CS" sz="2600"/>
              <a:t> = 0.58, </a:t>
            </a:r>
            <a:r>
              <a:rPr lang="sr-Latn-CS" sz="2600" i="1"/>
              <a:t>n</a:t>
            </a:r>
            <a:r>
              <a:rPr lang="sr-Latn-CS" sz="2600"/>
              <a:t> = 20</a:t>
            </a:r>
          </a:p>
          <a:p>
            <a:endParaRPr lang="sr-Latn-CS" sz="2600"/>
          </a:p>
          <a:p>
            <a:endParaRPr lang="sr-Latn-CS" sz="2600"/>
          </a:p>
          <a:p>
            <a:endParaRPr lang="sr-Latn-CS" sz="2600"/>
          </a:p>
          <a:p>
            <a:r>
              <a:rPr lang="ru-RU" sz="2600"/>
              <a:t>95% интервал поверења</a:t>
            </a:r>
            <a:r>
              <a:rPr lang="sr-Latn-CS" sz="2600"/>
              <a:t> je</a:t>
            </a:r>
            <a:r>
              <a:rPr lang="ru-RU" sz="2600"/>
              <a:t> </a:t>
            </a:r>
            <a:endParaRPr lang="sr-Latn-CS" sz="2600"/>
          </a:p>
        </p:txBody>
      </p:sp>
      <p:graphicFrame>
        <p:nvGraphicFramePr>
          <p:cNvPr id="1015812" name="Object 4"/>
          <p:cNvGraphicFramePr>
            <a:graphicFrameLocks noChangeAspect="1"/>
          </p:cNvGraphicFramePr>
          <p:nvPr/>
        </p:nvGraphicFramePr>
        <p:xfrm>
          <a:off x="849313" y="1963738"/>
          <a:ext cx="3376612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12" name="Equation" r:id="rId3" imgW="1054100" imgH="241300" progId="Equation.3">
                  <p:embed/>
                </p:oleObj>
              </mc:Choice>
              <mc:Fallback>
                <p:oleObj name="Equation" r:id="rId3" imgW="1054100" imgH="2413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313" y="1963738"/>
                        <a:ext cx="3376612" cy="760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5813" name="Object 5"/>
          <p:cNvGraphicFramePr>
            <a:graphicFrameLocks noChangeAspect="1"/>
          </p:cNvGraphicFramePr>
          <p:nvPr/>
        </p:nvGraphicFramePr>
        <p:xfrm>
          <a:off x="849313" y="3517900"/>
          <a:ext cx="5305425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13" name="Equation" r:id="rId5" imgW="1688367" imgH="393529" progId="Equation.3">
                  <p:embed/>
                </p:oleObj>
              </mc:Choice>
              <mc:Fallback>
                <p:oleObj name="Equation" r:id="rId5" imgW="1688367" imgH="393529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313" y="3517900"/>
                        <a:ext cx="5305425" cy="122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5814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584200" y="5083175"/>
          <a:ext cx="8559800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14" name="Document" r:id="rId7" imgW="5753279" imgH="278988" progId="Word.Document.8">
                  <p:embed/>
                </p:oleObj>
              </mc:Choice>
              <mc:Fallback>
                <p:oleObj name="Document" r:id="rId7" imgW="5753279" imgH="278988" progId="Word.Document.8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52126"/>
                      <a:stretch>
                        <a:fillRect/>
                      </a:stretch>
                    </p:blipFill>
                    <p:spPr bwMode="auto">
                      <a:xfrm>
                        <a:off x="584200" y="5083175"/>
                        <a:ext cx="8559800" cy="871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C0D8E-B8D0-4933-950A-F242D731E508}" type="slidenum">
              <a:rPr lang="en-US"/>
              <a:pPr/>
              <a:t>61</a:t>
            </a:fld>
            <a:endParaRPr lang="en-US"/>
          </a:p>
        </p:txBody>
      </p:sp>
      <p:sp>
        <p:nvSpPr>
          <p:cNvPr id="101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i="1"/>
              <a:t>Фишерова </a:t>
            </a:r>
            <a:r>
              <a:rPr lang="sr-Latn-CS" sz="3600" i="1"/>
              <a:t>z </a:t>
            </a:r>
            <a:r>
              <a:rPr lang="it-IT" sz="3600" i="1"/>
              <a:t>трансформација </a:t>
            </a:r>
            <a:r>
              <a:rPr lang="sr-Cyrl-CS" sz="3600" i="1"/>
              <a:t>(</a:t>
            </a:r>
            <a:r>
              <a:rPr lang="sr-Latn-CS" sz="3600" i="1"/>
              <a:t>Fisher’s z transformation</a:t>
            </a:r>
            <a:r>
              <a:rPr lang="sr-Cyrl-CS" sz="3600" i="1"/>
              <a:t>)</a:t>
            </a:r>
            <a:endParaRPr lang="sr-Latn-CS" sz="3600" i="1"/>
          </a:p>
        </p:txBody>
      </p:sp>
      <p:sp>
        <p:nvSpPr>
          <p:cNvPr id="101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000"/>
              <a:t>Трансформациј</a:t>
            </a:r>
            <a:r>
              <a:rPr lang="sr-Cyrl-CS" sz="3000"/>
              <a:t>а назад </a:t>
            </a:r>
            <a:r>
              <a:rPr lang="en-US" sz="3000"/>
              <a:t>од z скале до скале коефицијента корелације је</a:t>
            </a:r>
            <a:endParaRPr lang="sr-Latn-CS" sz="3000"/>
          </a:p>
          <a:p>
            <a:endParaRPr lang="sr-Latn-CS" sz="3000"/>
          </a:p>
          <a:p>
            <a:pPr>
              <a:spcBef>
                <a:spcPct val="70000"/>
              </a:spcBef>
            </a:pPr>
            <a:r>
              <a:rPr lang="it-IT" sz="3000"/>
              <a:t>за доњу границу имамо</a:t>
            </a:r>
            <a:r>
              <a:rPr lang="sr-Latn-CS" sz="3000"/>
              <a:t> </a:t>
            </a:r>
          </a:p>
          <a:p>
            <a:pPr>
              <a:spcBef>
                <a:spcPct val="70000"/>
              </a:spcBef>
            </a:pPr>
            <a:endParaRPr lang="sr-Latn-CS" sz="3000"/>
          </a:p>
          <a:p>
            <a:pPr>
              <a:spcBef>
                <a:spcPct val="70000"/>
              </a:spcBef>
            </a:pPr>
            <a:r>
              <a:rPr lang="en-GB" sz="3000"/>
              <a:t>за горњу границу</a:t>
            </a:r>
            <a:r>
              <a:rPr lang="sr-Latn-CS" sz="3000"/>
              <a:t> </a:t>
            </a:r>
            <a:r>
              <a:rPr lang="it-IT" sz="3000"/>
              <a:t>имамо</a:t>
            </a:r>
            <a:r>
              <a:rPr lang="sr-Latn-CS" sz="3000"/>
              <a:t> </a:t>
            </a:r>
          </a:p>
        </p:txBody>
      </p:sp>
      <p:sp>
        <p:nvSpPr>
          <p:cNvPr id="1017860" name="Rectangle 4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17861" name="Object 5"/>
          <p:cNvGraphicFramePr>
            <a:graphicFrameLocks noChangeAspect="1"/>
          </p:cNvGraphicFramePr>
          <p:nvPr/>
        </p:nvGraphicFramePr>
        <p:xfrm>
          <a:off x="1138238" y="2478088"/>
          <a:ext cx="22447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7861" name="Equation" r:id="rId3" imgW="863225" imgH="368140" progId="Equation.3">
                  <p:embed/>
                </p:oleObj>
              </mc:Choice>
              <mc:Fallback>
                <p:oleObj name="Equation" r:id="rId3" imgW="863225" imgH="3681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8238" y="2478088"/>
                        <a:ext cx="2244725" cy="96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7862" name="Object 6"/>
          <p:cNvGraphicFramePr>
            <a:graphicFrameLocks noChangeAspect="1"/>
          </p:cNvGraphicFramePr>
          <p:nvPr/>
        </p:nvGraphicFramePr>
        <p:xfrm>
          <a:off x="1057275" y="3856038"/>
          <a:ext cx="3768725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7862" name="Equation" r:id="rId5" imgW="1435100" imgH="368300" progId="Equation.3">
                  <p:embed/>
                </p:oleObj>
              </mc:Choice>
              <mc:Fallback>
                <p:oleObj name="Equation" r:id="rId5" imgW="1435100" imgH="3683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275" y="3856038"/>
                        <a:ext cx="3768725" cy="973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7863" name="Rectangle 7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17864" name="Object 8"/>
          <p:cNvGraphicFramePr>
            <a:graphicFrameLocks noChangeAspect="1"/>
          </p:cNvGraphicFramePr>
          <p:nvPr/>
        </p:nvGraphicFramePr>
        <p:xfrm>
          <a:off x="1019175" y="5383213"/>
          <a:ext cx="35655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7864" name="Equation" r:id="rId7" imgW="1422400" imgH="368300" progId="Equation.3">
                  <p:embed/>
                </p:oleObj>
              </mc:Choice>
              <mc:Fallback>
                <p:oleObj name="Equation" r:id="rId7" imgW="1422400" imgH="3683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9175" y="5383213"/>
                        <a:ext cx="3565525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0A70-AC37-46B4-B09B-05184825D5E2}" type="slidenum">
              <a:rPr lang="en-US"/>
              <a:pPr/>
              <a:t>62</a:t>
            </a:fld>
            <a:endParaRPr lang="en-US"/>
          </a:p>
        </p:txBody>
      </p:sp>
      <p:sp>
        <p:nvSpPr>
          <p:cNvPr id="1019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Коришћење коефицијента корелације</a:t>
            </a:r>
            <a:r>
              <a:rPr lang="sr-Latn-CS" sz="3600"/>
              <a:t> </a:t>
            </a:r>
          </a:p>
        </p:txBody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400"/>
              <a:t>Коришћењем </a:t>
            </a:r>
            <a:r>
              <a:rPr lang="sr-Cyrl-CS" sz="2400"/>
              <a:t>т</a:t>
            </a:r>
            <a:r>
              <a:rPr lang="it-IT" sz="2400"/>
              <a:t>абеле 5% и 1% тач</a:t>
            </a:r>
            <a:r>
              <a:rPr lang="sr-Cyrl-CS" sz="2400"/>
              <a:t>а</a:t>
            </a:r>
            <a:r>
              <a:rPr lang="it-IT" sz="2400"/>
              <a:t>к</a:t>
            </a:r>
            <a:r>
              <a:rPr lang="sr-Cyrl-CS" sz="2400"/>
              <a:t>а</a:t>
            </a:r>
            <a:r>
              <a:rPr lang="it-IT" sz="2400"/>
              <a:t> расподеле коефицијента корелације </a:t>
            </a:r>
            <a:r>
              <a:rPr lang="sr-Latn-CS" sz="2400"/>
              <a:t>r</a:t>
            </a:r>
            <a:r>
              <a:rPr lang="sr-Cyrl-CS" sz="2400"/>
              <a:t>, обезбеђује</a:t>
            </a:r>
          </a:p>
          <a:p>
            <a:pPr lvl="1"/>
            <a:r>
              <a:rPr lang="it-IT" sz="2000"/>
              <a:t>једноставно тестирање нулте хипотезе да променљиве нису линеарно повезане</a:t>
            </a:r>
            <a:endParaRPr lang="sr-Cyrl-CS" sz="2000"/>
          </a:p>
          <a:p>
            <a:pPr lvl="1"/>
            <a:r>
              <a:rPr lang="sr-Cyrl-CS" sz="2000"/>
              <a:t>има</a:t>
            </a:r>
            <a:r>
              <a:rPr lang="it-IT" sz="2000"/>
              <a:t> мање </a:t>
            </a:r>
            <a:r>
              <a:rPr lang="sr-Cyrl-CS" sz="2000"/>
              <a:t>из</a:t>
            </a:r>
            <a:r>
              <a:rPr lang="it-IT" sz="2000"/>
              <a:t>рачуна</a:t>
            </a:r>
            <a:r>
              <a:rPr lang="sr-Cyrl-CS" sz="2000"/>
              <a:t>ва</a:t>
            </a:r>
            <a:r>
              <a:rPr lang="it-IT" sz="2000"/>
              <a:t>ња у односу на метод регресије</a:t>
            </a:r>
            <a:endParaRPr lang="sr-Cyrl-CS" sz="2000"/>
          </a:p>
          <a:p>
            <a:r>
              <a:rPr lang="sr-Cyrl-CS" sz="2400"/>
              <a:t>К</a:t>
            </a:r>
            <a:r>
              <a:rPr lang="it-IT" sz="2400"/>
              <a:t>орис</a:t>
            </a:r>
            <a:r>
              <a:rPr lang="sr-Cyrl-CS" sz="2400"/>
              <a:t>тан је </a:t>
            </a:r>
            <a:r>
              <a:rPr lang="it-IT" sz="2400"/>
              <a:t>као статистика сумирања за снагу односа између две променљиве</a:t>
            </a:r>
            <a:endParaRPr lang="sr-Cyrl-CS" sz="2400"/>
          </a:p>
          <a:p>
            <a:pPr lvl="1"/>
            <a:r>
              <a:rPr lang="it-IT" sz="2000"/>
              <a:t>од велике вредности</a:t>
            </a:r>
            <a:r>
              <a:rPr lang="sr-Cyrl-CS" sz="2000"/>
              <a:t> </a:t>
            </a:r>
            <a:r>
              <a:rPr lang="it-IT" sz="2000"/>
              <a:t>када разматрамо међусобне односе између великог броја променљив</a:t>
            </a:r>
            <a:r>
              <a:rPr lang="sr-Cyrl-CS" sz="2000"/>
              <a:t>их</a:t>
            </a:r>
          </a:p>
          <a:p>
            <a:r>
              <a:rPr lang="it-IT" sz="2400"/>
              <a:t>Можемо поставити квадратни низ корелација за сваки пар променљивих, који се зове</a:t>
            </a:r>
            <a:endParaRPr lang="sr-Cyrl-CS" sz="2400"/>
          </a:p>
          <a:p>
            <a:pPr lvl="1"/>
            <a:r>
              <a:rPr lang="it-IT" sz="2000" b="1"/>
              <a:t>матрица</a:t>
            </a:r>
            <a:r>
              <a:rPr lang="it-IT" sz="2000"/>
              <a:t> </a:t>
            </a:r>
            <a:r>
              <a:rPr lang="it-IT" sz="2000" b="1"/>
              <a:t>корелације</a:t>
            </a:r>
            <a:r>
              <a:rPr lang="sr-Cyrl-CS" sz="2000"/>
              <a:t> (</a:t>
            </a:r>
            <a:r>
              <a:rPr lang="sr-Latn-CS" sz="2000" b="1"/>
              <a:t>correlation matrix</a:t>
            </a:r>
            <a:r>
              <a:rPr lang="sr-Cyrl-CS" sz="2000"/>
              <a:t>)</a:t>
            </a: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/>
              <a:t>М</a:t>
            </a:r>
            <a:r>
              <a:rPr lang="en-GB"/>
              <a:t>оже се посматрати као проширење корелационе анализе</a:t>
            </a:r>
            <a:endParaRPr lang="sr-Cyrl-RS"/>
          </a:p>
          <a:p>
            <a:r>
              <a:rPr lang="en-GB"/>
              <a:t>Њен резултат је једначина која представља најбоље предвиђање </a:t>
            </a:r>
            <a:endParaRPr lang="sr-Cyrl-RS"/>
          </a:p>
          <a:p>
            <a:pPr lvl="1"/>
            <a:r>
              <a:rPr lang="en-GB"/>
              <a:t>зависне променљиве на основу више независних променљивих</a:t>
            </a:r>
            <a:endParaRPr lang="sr-Cyrl-RS"/>
          </a:p>
          <a:p>
            <a:r>
              <a:rPr lang="sr-Cyrl-RS"/>
              <a:t>К</a:t>
            </a:r>
            <a:r>
              <a:rPr lang="en-GB"/>
              <a:t>ористи </a:t>
            </a:r>
            <a:r>
              <a:rPr lang="sr-Cyrl-RS"/>
              <a:t>се </a:t>
            </a:r>
            <a:r>
              <a:rPr lang="en-GB"/>
              <a:t>када је познато да је зависна променљива корелисана са независним променљивим</a:t>
            </a:r>
            <a:endParaRPr lang="sr-Cyrl-R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Независне променљиве могу бити категоријске или непрекидне</a:t>
            </a:r>
            <a:endParaRPr lang="sr-Cyrl-RS"/>
          </a:p>
          <a:p>
            <a:r>
              <a:rPr lang="sr-Cyrl-RS"/>
              <a:t>К</a:t>
            </a:r>
            <a:r>
              <a:rPr lang="en-GB"/>
              <a:t>ада су категоријске променљиве, оне се морају прекодирати у вештачке променљив</a:t>
            </a:r>
            <a:r>
              <a:rPr lang="sr-Cyrl-RS"/>
              <a:t>е</a:t>
            </a:r>
          </a:p>
          <a:p>
            <a:r>
              <a:rPr lang="sr-Cyrl-RS"/>
              <a:t>З</a:t>
            </a:r>
            <a:r>
              <a:rPr lang="en-GB"/>
              <a:t>ависна променљива мора бити мерена на непрекидној скали</a:t>
            </a:r>
            <a:endParaRPr lang="sr-Cyrl-RS"/>
          </a:p>
          <a:p>
            <a:pPr lvl="1"/>
            <a:r>
              <a:rPr lang="sr-Cyrl-CS"/>
              <a:t>А</a:t>
            </a:r>
            <a:r>
              <a:rPr lang="en-GB"/>
              <a:t>ко није непрекидна, треба размислити о примени дискриминационе анализе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/>
              <a:t>С</a:t>
            </a:r>
            <a:r>
              <a:rPr lang="en-GB"/>
              <a:t>тандардн</a:t>
            </a:r>
            <a:r>
              <a:rPr lang="sr-Cyrl-RS"/>
              <a:t>а</a:t>
            </a:r>
            <a:r>
              <a:rPr lang="en-GB"/>
              <a:t> </a:t>
            </a:r>
            <a:r>
              <a:rPr lang="sr-Cyrl-RS"/>
              <a:t>или истовремена </a:t>
            </a:r>
            <a:r>
              <a:rPr lang="en-GB"/>
              <a:t>(симултан</a:t>
            </a:r>
            <a:r>
              <a:rPr lang="sr-Cyrl-RS"/>
              <a:t>а</a:t>
            </a:r>
            <a:r>
              <a:rPr lang="en-GB"/>
              <a:t>)</a:t>
            </a:r>
            <a:endParaRPr lang="sr-Cyrl-RS"/>
          </a:p>
          <a:p>
            <a:r>
              <a:rPr lang="sr-Cyrl-RS"/>
              <a:t>Х</a:t>
            </a:r>
            <a:r>
              <a:rPr lang="en-GB"/>
              <a:t>ијерархијск</a:t>
            </a:r>
            <a:r>
              <a:rPr lang="sr-Cyrl-RS"/>
              <a:t>а или секвенцијална</a:t>
            </a:r>
          </a:p>
          <a:p>
            <a:r>
              <a:rPr lang="sr-Cyrl-RS"/>
              <a:t>П</a:t>
            </a:r>
            <a:r>
              <a:rPr lang="en-GB"/>
              <a:t>остепен</a:t>
            </a:r>
            <a:r>
              <a:rPr lang="sr-Cyrl-RS"/>
              <a:t>а</a:t>
            </a:r>
            <a:r>
              <a:rPr lang="en-GB"/>
              <a:t> тј. </a:t>
            </a:r>
            <a:r>
              <a:rPr lang="sr-Cyrl-RS"/>
              <a:t>''</a:t>
            </a:r>
            <a:r>
              <a:rPr lang="en-GB"/>
              <a:t>у корацима</a:t>
            </a:r>
            <a:r>
              <a:rPr lang="sr-Cyrl-RS"/>
              <a:t>'' </a:t>
            </a:r>
            <a:r>
              <a:rPr lang="en-GB"/>
              <a:t>(</a:t>
            </a:r>
            <a:r>
              <a:rPr lang="en-GB" i="1"/>
              <a:t>stepwise</a:t>
            </a:r>
            <a:r>
              <a:rPr lang="en-GB"/>
              <a:t>)</a:t>
            </a:r>
            <a:endParaRPr lang="sr-Cyrl-RS"/>
          </a:p>
          <a:p>
            <a:r>
              <a:rPr lang="sr-Cyrl-RS"/>
              <a:t>Р</a:t>
            </a:r>
            <a:r>
              <a:rPr lang="en-GB"/>
              <a:t>азликују </a:t>
            </a:r>
            <a:r>
              <a:rPr lang="sr-Cyrl-RS"/>
              <a:t>се </a:t>
            </a:r>
            <a:r>
              <a:rPr lang="en-GB"/>
              <a:t>по два основа: </a:t>
            </a:r>
            <a:endParaRPr lang="sr-Cyrl-RS"/>
          </a:p>
          <a:p>
            <a:pPr lvl="1"/>
            <a:r>
              <a:rPr lang="en-GB"/>
              <a:t>по третману дела варијабилитета који се преклапа између независних променљивих</a:t>
            </a:r>
            <a:endParaRPr lang="sr-Cyrl-RS"/>
          </a:p>
          <a:p>
            <a:pPr lvl="1"/>
            <a:r>
              <a:rPr lang="en-GB"/>
              <a:t>по редоследу укључења независних променљивих у регресиони модел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/>
              <a:t>Код </a:t>
            </a:r>
            <a:r>
              <a:rPr lang="en-GB"/>
              <a:t>стандардног регресионог модела, све независне променљиве се укључују у регресиони модел заједно</a:t>
            </a:r>
            <a:endParaRPr lang="sr-Cyrl-RS"/>
          </a:p>
          <a:p>
            <a:pPr lvl="1"/>
            <a:r>
              <a:rPr lang="en-GB"/>
              <a:t>циљ анализе </a:t>
            </a:r>
            <a:r>
              <a:rPr lang="sr-Cyrl-RS"/>
              <a:t>је </a:t>
            </a:r>
            <a:r>
              <a:rPr lang="en-GB"/>
              <a:t>да се испита веза између скупа предиктора (све независне променљиве) и зависне променљиве</a:t>
            </a:r>
            <a:endParaRPr lang="en-US"/>
          </a:p>
          <a:p>
            <a:r>
              <a:rPr lang="sr-Cyrl-RS"/>
              <a:t>Код</a:t>
            </a:r>
            <a:r>
              <a:rPr lang="en-GB"/>
              <a:t> хијерархијске вишеструке регресије, сам истраживач одређује на основу претходног теоријског знања</a:t>
            </a:r>
            <a:endParaRPr lang="sr-Cyrl-RS"/>
          </a:p>
          <a:p>
            <a:pPr lvl="1"/>
            <a:r>
              <a:rPr lang="en-GB"/>
              <a:t>редослед укључења независних променљивих</a:t>
            </a:r>
            <a:r>
              <a:rPr lang="sr-Cyrl-RS"/>
              <a:t> </a:t>
            </a:r>
            <a:r>
              <a:rPr lang="en-GB"/>
              <a:t>у модел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/>
              <a:t>Код </a:t>
            </a:r>
            <a:r>
              <a:rPr lang="en-GB"/>
              <a:t>постепене регресије један број независних променљивих се укључује у модел</a:t>
            </a:r>
            <a:endParaRPr lang="sr-Cyrl-RS"/>
          </a:p>
          <a:p>
            <a:pPr lvl="1"/>
            <a:r>
              <a:rPr lang="en-GB"/>
              <a:t>редослед њиховог укључења зависи искључиво од статистичких критеријума, који су уграђени у stepwise процедуру у СПСС</a:t>
            </a:r>
            <a:r>
              <a:rPr lang="sr-Cyrl-RS"/>
              <a:t>-у</a:t>
            </a:r>
          </a:p>
          <a:p>
            <a:r>
              <a:rPr lang="en-GB"/>
              <a:t>Конкретна метода укључења независних променљивих у регресиони модел може бити </a:t>
            </a:r>
            <a:endParaRPr lang="sr-Cyrl-RS"/>
          </a:p>
          <a:p>
            <a:pPr lvl="1"/>
            <a:r>
              <a:rPr lang="en-GB"/>
              <a:t>унапред - forward, уназад - backward или комбинација претходне две методе - stepwise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RS"/>
              <a:t>Код </a:t>
            </a:r>
            <a:r>
              <a:rPr lang="en-GB"/>
              <a:t>форwард методе, укључује се једна по једна независна променљива у модел </a:t>
            </a:r>
            <a:endParaRPr lang="sr-Cyrl-RS"/>
          </a:p>
          <a:p>
            <a:r>
              <a:rPr lang="en-GB"/>
              <a:t>Поредак укључења и њихов опстанак у моделу одређени су на бази статистичког критеријума</a:t>
            </a:r>
            <a:endParaRPr lang="sr-Cyrl-RS"/>
          </a:p>
          <a:p>
            <a:r>
              <a:rPr lang="en-GB"/>
              <a:t>Као статистички критеријум за улазак променљиве у модел користи се вредност F-тест статистике</a:t>
            </a:r>
            <a:endParaRPr lang="sr-Cyrl-RS"/>
          </a:p>
          <a:p>
            <a:pPr lvl="1"/>
            <a:r>
              <a:rPr lang="en-GB"/>
              <a:t>треба да буде већа од одређене критичне вредности (FIN)</a:t>
            </a:r>
            <a:endParaRPr lang="sr-Cyrl-RS"/>
          </a:p>
          <a:p>
            <a:pPr lvl="1"/>
            <a:r>
              <a:rPr lang="sr-Cyrl-CS"/>
              <a:t>и </a:t>
            </a:r>
            <a:r>
              <a:rPr lang="en-GB"/>
              <a:t>потребно је да је постигнута и критична вредност </a:t>
            </a:r>
            <a:r>
              <a:rPr lang="en-GB">
                <a:sym typeface="Symbol"/>
              </a:rPr>
              <a:t></a:t>
            </a:r>
            <a:r>
              <a:rPr lang="en-GB"/>
              <a:t> нивоа (PIN)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Код backward методе полази се од тога да су све независне променљиве укључене у регресиони модел</a:t>
            </a:r>
            <a:endParaRPr lang="sr-Cyrl-RS"/>
          </a:p>
          <a:p>
            <a:r>
              <a:rPr lang="sr-Cyrl-RS"/>
              <a:t>Ј</a:t>
            </a:r>
            <a:r>
              <a:rPr lang="en-GB"/>
              <a:t>една по једна променљива </a:t>
            </a:r>
            <a:r>
              <a:rPr lang="sr-Cyrl-RS"/>
              <a:t>се </a:t>
            </a:r>
            <a:r>
              <a:rPr lang="en-GB"/>
              <a:t>евентуално искључују из модела на бази критеријума </a:t>
            </a:r>
            <a:endParaRPr lang="sr-Cyrl-RS"/>
          </a:p>
          <a:p>
            <a:pPr lvl="1"/>
            <a:r>
              <a:rPr lang="en-GB"/>
              <a:t>да ли је парцијална F-вредност мања од критичне вредности (FOUT)</a:t>
            </a:r>
            <a:endParaRPr lang="sr-Cyrl-RS"/>
          </a:p>
          <a:p>
            <a:pPr lvl="1"/>
            <a:r>
              <a:rPr lang="sr-Cyrl-RS"/>
              <a:t>м</a:t>
            </a:r>
            <a:r>
              <a:rPr lang="en-GB"/>
              <a:t>ора бити задовољен и критеријум за </a:t>
            </a:r>
            <a:r>
              <a:rPr lang="en-GB">
                <a:sym typeface="Symbol"/>
              </a:rPr>
              <a:t></a:t>
            </a:r>
            <a:r>
              <a:rPr lang="en-GB"/>
              <a:t> ниво (POUT)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Логистичка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/>
              <a:t>К</a:t>
            </a:r>
            <a:r>
              <a:rPr lang="en-GB"/>
              <a:t>ористи се уместо вишеструке регресије када је зависна променљива категоријска</a:t>
            </a:r>
            <a:endParaRPr lang="sr-Cyrl-RS"/>
          </a:p>
          <a:p>
            <a:r>
              <a:rPr lang="sr-Cyrl-RS"/>
              <a:t>М</a:t>
            </a:r>
            <a:r>
              <a:rPr lang="en-GB"/>
              <a:t>оже </a:t>
            </a:r>
            <a:r>
              <a:rPr lang="sr-Cyrl-RS"/>
              <a:t>се </a:t>
            </a:r>
          </a:p>
          <a:p>
            <a:pPr lvl="1"/>
            <a:r>
              <a:rPr lang="en-GB"/>
              <a:t>испитати предиктивна мод скупа променљивих</a:t>
            </a:r>
            <a:endParaRPr lang="sr-Cyrl-RS"/>
          </a:p>
          <a:p>
            <a:pPr lvl="1"/>
            <a:r>
              <a:rPr lang="en-GB"/>
              <a:t>оценити релативан допринос сваке променљиве појединачно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/>
              <a:t>У СПСС</a:t>
            </a:r>
            <a:r>
              <a:rPr lang="sr-Cyrl-RS"/>
              <a:t>-у</a:t>
            </a:r>
            <a:r>
              <a:rPr lang="en-GB"/>
              <a:t> постављене су одређене вредности за статистичке критеријуме: FIN PIN, FOUT и POUT које се, по</a:t>
            </a:r>
            <a:r>
              <a:rPr lang="sr-Cyrl-RS"/>
              <a:t> потреби</a:t>
            </a:r>
            <a:r>
              <a:rPr lang="en-GB"/>
              <a:t> могу мењати</a:t>
            </a:r>
            <a:endParaRPr lang="sr-Cyrl-RS"/>
          </a:p>
          <a:p>
            <a:r>
              <a:rPr lang="en-GB" i="1"/>
              <a:t>Stepwise</a:t>
            </a:r>
            <a:r>
              <a:rPr lang="en-GB"/>
              <a:t> метода је комбинација претходне две методе</a:t>
            </a:r>
            <a:endParaRPr lang="sr-Cyrl-RS"/>
          </a:p>
          <a:p>
            <a:pPr lvl="1"/>
            <a:r>
              <a:rPr lang="en-GB"/>
              <a:t>карактеристично </a:t>
            </a:r>
            <a:r>
              <a:rPr lang="sr-Cyrl-RS"/>
              <a:t>је да </a:t>
            </a:r>
            <a:r>
              <a:rPr lang="en-GB"/>
              <a:t>наизменично проверава оправданост и укључења и евентуалног искључења променљиве из модела</a:t>
            </a:r>
            <a:endParaRPr lang="sr-Cyrl-RS"/>
          </a:p>
          <a:p>
            <a:pPr lvl="1"/>
            <a:r>
              <a:rPr lang="en-GB"/>
              <a:t>може </a:t>
            </a:r>
            <a:r>
              <a:rPr lang="sr-Cyrl-RS"/>
              <a:t>се </a:t>
            </a:r>
            <a:r>
              <a:rPr lang="en-GB"/>
              <a:t>десити да се из модела искључи независна променљива која је у неком претходном задовољила критеријум за укључење у модел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Количник броја опсервација и независних променљивих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/>
              <a:t>За стандардни и хијерархијски регресиони модел идеално је да имате </a:t>
            </a:r>
            <a:r>
              <a:rPr lang="en-US" b="1" i="1"/>
              <a:t>20 пута више опсервација</a:t>
            </a:r>
            <a:r>
              <a:rPr lang="en-US" i="1"/>
              <a:t> него независних променљивих</a:t>
            </a:r>
            <a:endParaRPr lang="sr-Cyrl-RS"/>
          </a:p>
          <a:p>
            <a:r>
              <a:rPr lang="sr-Cyrl-RS"/>
              <a:t>З</a:t>
            </a:r>
            <a:r>
              <a:rPr lang="en-US"/>
              <a:t>а постепени регресиони модел потребно још више опсервација</a:t>
            </a:r>
            <a:endParaRPr lang="sr-Cyrl-RS"/>
          </a:p>
          <a:p>
            <a:r>
              <a:rPr lang="en-US" i="1"/>
              <a:t>Минимални захтев је да имате бар </a:t>
            </a:r>
            <a:r>
              <a:rPr lang="en-US" b="1" i="1"/>
              <a:t>пет пута више опсервација</a:t>
            </a:r>
            <a:r>
              <a:rPr lang="en-US" i="1"/>
              <a:t> него независних променљивих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Нетипичне вредности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Униваријационе нетипичне вредности, нетипичне вредности за сваку променљиву појединачно</a:t>
            </a:r>
            <a:endParaRPr lang="sr-Cyrl-RS"/>
          </a:p>
          <a:p>
            <a:pPr lvl="1"/>
            <a:r>
              <a:rPr lang="en-GB"/>
              <a:t>могу се открити у поступку скрининга података</a:t>
            </a:r>
            <a:endParaRPr lang="sr-Cyrl-RS"/>
          </a:p>
          <a:p>
            <a:r>
              <a:rPr lang="sr-Cyrl-RS"/>
              <a:t>М</a:t>
            </a:r>
            <a:r>
              <a:rPr lang="en-GB"/>
              <a:t>ултиваријационе нетипичне вредности се могу открити </a:t>
            </a:r>
            <a:r>
              <a:rPr lang="sr-Cyrl-RS"/>
              <a:t>преко примене</a:t>
            </a:r>
          </a:p>
          <a:p>
            <a:pPr lvl="1"/>
            <a:r>
              <a:rPr lang="en-GB"/>
              <a:t>Махаланобисово</a:t>
            </a:r>
            <a:r>
              <a:rPr lang="sr-Cyrl-RS"/>
              <a:t>г</a:t>
            </a:r>
            <a:r>
              <a:rPr lang="en-GB"/>
              <a:t> одстојањ</a:t>
            </a:r>
            <a:r>
              <a:rPr lang="sr-Cyrl-RS"/>
              <a:t>а</a:t>
            </a:r>
            <a:r>
              <a:rPr lang="en-GB"/>
              <a:t> и </a:t>
            </a:r>
            <a:endParaRPr lang="sr-Cyrl-RS"/>
          </a:p>
          <a:p>
            <a:pPr lvl="1"/>
            <a:r>
              <a:rPr lang="en-GB"/>
              <a:t>дијаграм</a:t>
            </a:r>
            <a:r>
              <a:rPr lang="sr-Cyrl-RS"/>
              <a:t>а</a:t>
            </a:r>
            <a:r>
              <a:rPr lang="en-GB"/>
              <a:t> распршености резидуала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Мултиколинеарност и сингуларност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Мултиколинеарност </a:t>
            </a:r>
            <a:r>
              <a:rPr lang="sr-Cyrl-RS"/>
              <a:t>је </a:t>
            </a:r>
            <a:r>
              <a:rPr lang="en-GB"/>
              <a:t>присуство високе корелације између независних променљивих</a:t>
            </a:r>
            <a:endParaRPr lang="sr-Cyrl-RS"/>
          </a:p>
          <a:p>
            <a:pPr lvl="1"/>
            <a:r>
              <a:rPr lang="sr-Latn-RS"/>
              <a:t>r=0,</a:t>
            </a:r>
            <a:r>
              <a:rPr lang="sr-Cyrl-RS"/>
              <a:t>7 или више</a:t>
            </a:r>
          </a:p>
          <a:p>
            <a:r>
              <a:rPr lang="sr-Cyrl-RS"/>
              <a:t>С</a:t>
            </a:r>
            <a:r>
              <a:rPr lang="en-GB"/>
              <a:t>ингуларност </a:t>
            </a:r>
            <a:r>
              <a:rPr lang="sr-Cyrl-RS"/>
              <a:t>је</a:t>
            </a:r>
            <a:r>
              <a:rPr lang="en-GB"/>
              <a:t> постојање перфектне корелације између независних променљивих</a:t>
            </a:r>
            <a:r>
              <a:rPr lang="sr-Cyrl-RS"/>
              <a:t> </a:t>
            </a:r>
          </a:p>
          <a:p>
            <a:pPr lvl="1"/>
            <a:r>
              <a:rPr lang="sr-Cyrl-RS"/>
              <a:t>када је једна ''независна'' променљива заправо комбинација других независних променљивих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Мултиколинеарност и сингуларност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/>
              <a:t>М</a:t>
            </a:r>
            <a:r>
              <a:rPr lang="en-GB"/>
              <a:t>огу </a:t>
            </a:r>
            <a:r>
              <a:rPr lang="sr-Cyrl-RS"/>
              <a:t>се </a:t>
            </a:r>
            <a:r>
              <a:rPr lang="en-GB"/>
              <a:t>открити посматрањем </a:t>
            </a:r>
            <a:endParaRPr lang="sr-Cyrl-RS"/>
          </a:p>
          <a:p>
            <a:pPr lvl="1"/>
            <a:r>
              <a:rPr lang="en-GB"/>
              <a:t>корелационе матрице </a:t>
            </a:r>
            <a:endParaRPr lang="sr-Cyrl-RS"/>
          </a:p>
          <a:p>
            <a:pPr lvl="1"/>
            <a:r>
              <a:rPr lang="en-GB"/>
              <a:t>квадрата вишеструке корелације и </a:t>
            </a:r>
            <a:endParaRPr lang="sr-Cyrl-RS"/>
          </a:p>
          <a:p>
            <a:pPr lvl="1"/>
            <a:r>
              <a:rPr lang="en-GB"/>
              <a:t>показатеља мултиколинеарности - нивоа толеранције за сваку променљиву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400" i="1"/>
              <a:t>Нормалност, линеарност, хомоскедастичност и независност резидуала</a:t>
            </a:r>
            <a:r>
              <a:rPr lang="en-GB" sz="3400"/>
              <a:t> </a:t>
            </a:r>
            <a:endParaRPr lang="en-US" sz="3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/>
              <a:t>Преко</a:t>
            </a:r>
            <a:r>
              <a:rPr lang="en-GB"/>
              <a:t> дијаграма распршености резидуала, може се проверити да ли су наведене претпоставке испуњене</a:t>
            </a:r>
            <a:endParaRPr lang="sr-Cyrl-RS"/>
          </a:p>
          <a:p>
            <a:r>
              <a:rPr lang="en-GB"/>
              <a:t>Претпоставља се да разлике</a:t>
            </a:r>
            <a:endParaRPr lang="sr-Cyrl-RS"/>
          </a:p>
          <a:p>
            <a:pPr lvl="1"/>
            <a:r>
              <a:rPr lang="en-GB"/>
              <a:t>између оригиналних вредности зависне променљиве и моделом предвиђене вредности зависне променљиве (резидуали) имају нормалну расподелу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400" i="1"/>
              <a:t>Нормалност, линеарност, хомоскедастичност и независност резидуала</a:t>
            </a:r>
            <a:r>
              <a:rPr lang="en-GB" sz="3400"/>
              <a:t> </a:t>
            </a:r>
            <a:endParaRPr lang="en-US" sz="3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/>
              <a:t>П</a:t>
            </a:r>
            <a:r>
              <a:rPr lang="en-GB"/>
              <a:t>ретпоставља се да резидуали имају линеарну везу са предвиђеним вредностима зависне променљиве и </a:t>
            </a:r>
            <a:endParaRPr lang="sr-Cyrl-RS"/>
          </a:p>
          <a:p>
            <a:pPr lvl="1"/>
            <a:r>
              <a:rPr lang="en-GB"/>
              <a:t>да је варијанса резидуала иста за све предвиђене вредности</a:t>
            </a:r>
            <a:endParaRPr lang="sr-Cyrl-RS"/>
          </a:p>
          <a:p>
            <a:r>
              <a:rPr lang="sr-Cyrl-RS"/>
              <a:t>У</a:t>
            </a:r>
            <a:r>
              <a:rPr lang="en-GB"/>
              <a:t>мерено и екстремно одступање може довести до озбиљног потцењивања зависности у моделу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76</a:t>
            </a:fld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77</a:t>
            </a:fld>
            <a:endParaRPr lang="en-US"/>
          </a:p>
        </p:txBody>
      </p:sp>
      <p:graphicFrame>
        <p:nvGraphicFramePr>
          <p:cNvPr id="1167362" name="Object 2"/>
          <p:cNvGraphicFramePr>
            <a:graphicFrameLocks noChangeAspect="1"/>
          </p:cNvGraphicFramePr>
          <p:nvPr/>
        </p:nvGraphicFramePr>
        <p:xfrm>
          <a:off x="268288" y="1577975"/>
          <a:ext cx="8723312" cy="364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362" name="Document" r:id="rId2" imgW="5745933" imgH="2406044" progId="Word.Document.12">
                  <p:embed/>
                </p:oleObj>
              </mc:Choice>
              <mc:Fallback>
                <p:oleObj name="Document" r:id="rId2" imgW="5745933" imgH="240604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288" y="1577975"/>
                        <a:ext cx="8723312" cy="364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r-Cyrl-CS"/>
              <a:t>Даје  најбоље  могуће  предвиђање  вредности  зависне  променљиве  на  основу вредности независних променљивих</a:t>
            </a:r>
          </a:p>
          <a:p>
            <a:pPr lvl="1"/>
            <a:r>
              <a:rPr lang="sr-Cyrl-CS"/>
              <a:t>ако су све претпоставке испуњене</a:t>
            </a:r>
          </a:p>
          <a:p>
            <a:r>
              <a:rPr lang="sr-Cyrl-CS"/>
              <a:t>На основу величине регресионих коефицијената </a:t>
            </a:r>
            <a:r>
              <a:rPr lang="sr-Latn-RS"/>
              <a:t>b </a:t>
            </a:r>
            <a:r>
              <a:rPr lang="sr-Cyrl-CS"/>
              <a:t>види се</a:t>
            </a:r>
          </a:p>
          <a:p>
            <a:pPr lvl="1"/>
            <a:r>
              <a:rPr lang="sr-Cyrl-CS"/>
              <a:t>колики је релативни утицај или важност сваке независне променљиве ако се ти коефицијенти конвертују у бета коефицијенте β</a:t>
            </a:r>
          </a:p>
          <a:p>
            <a:r>
              <a:rPr lang="sr-Cyrl-CS"/>
              <a:t>Ови коефицијенти се добиј</a:t>
            </a:r>
            <a:r>
              <a:rPr lang="en-US"/>
              <a:t>aj</a:t>
            </a:r>
            <a:r>
              <a:rPr lang="sr-Cyrl-CS"/>
              <a:t>у када се све вредности променљивих стандардизују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/>
              <a:t>Једна од претпоставки јесте постојање линеарне зависности између променљивих</a:t>
            </a:r>
          </a:p>
          <a:p>
            <a:r>
              <a:rPr lang="sr-Cyrl-CS"/>
              <a:t>Анализа започиње израчунавањем коефицијената просте корелације (биваријантних корелација) за све парове променљивих</a:t>
            </a:r>
          </a:p>
          <a:p>
            <a:pPr lvl="1"/>
            <a:r>
              <a:rPr lang="sr-Cyrl-CS"/>
              <a:t>ова израчунавања захтевају линеаран однос између парова променљивих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79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Факторска анализа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/>
              <a:t>С</a:t>
            </a:r>
            <a:r>
              <a:rPr lang="en-GB"/>
              <a:t>лужи за истраживање структуре великог броја повезаних променљивих </a:t>
            </a:r>
            <a:endParaRPr lang="sr-Cyrl-RS"/>
          </a:p>
          <a:p>
            <a:pPr lvl="1"/>
            <a:r>
              <a:rPr lang="en-GB"/>
              <a:t>нпр. ставки од којих се састоји скала</a:t>
            </a:r>
            <a:endParaRPr lang="sr-Cyrl-RS"/>
          </a:p>
          <a:p>
            <a:r>
              <a:rPr lang="en-GB"/>
              <a:t>Користи се за свођење великог броја повезаних променљивих</a:t>
            </a:r>
            <a:endParaRPr lang="sr-Cyrl-RS"/>
          </a:p>
          <a:p>
            <a:pPr lvl="1"/>
            <a:r>
              <a:rPr lang="en-GB"/>
              <a:t>на мањи број димензија или компонената, с којим је лакше радити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Вишеструка регресија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CS"/>
              <a:t>Хипотетички пример са 7 независних променљивих</a:t>
            </a:r>
          </a:p>
          <a:p>
            <a:r>
              <a:rPr lang="sr-Cyrl-CS"/>
              <a:t>Приликом корелационе анализе, од посебног интереса је одређивање степена повезаности између променљивих</a:t>
            </a:r>
          </a:p>
          <a:p>
            <a:pPr lvl="1"/>
            <a:r>
              <a:rPr lang="sr-Cyrl-RS"/>
              <a:t>р</a:t>
            </a:r>
            <a:r>
              <a:rPr lang="en-US"/>
              <a:t>елативну важност сваке независне променљиве у предвиђању или утицају на зависну </a:t>
            </a:r>
            <a:r>
              <a:rPr lang="en-GB"/>
              <a:t>променљиву</a:t>
            </a:r>
            <a:endParaRPr lang="en-US"/>
          </a:p>
          <a:p>
            <a:pPr lvl="1"/>
            <a:r>
              <a:rPr lang="sr-Cyrl-RS"/>
              <a:t>с</a:t>
            </a:r>
            <a:r>
              <a:rPr lang="en-US"/>
              <a:t>тепен до којег све независне променљиве комбиновано објашњавају варијације зависне променљиве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/>
              <a:t>Вредности коефицијената за </a:t>
            </a:r>
            <a:r>
              <a:rPr lang="sr-Cyrl-CS" sz="3200"/>
              <a:t>пример са 7 независних променљивих</a:t>
            </a:r>
            <a:endParaRPr lang="en-US" sz="32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81</a:t>
            </a:fld>
            <a:endParaRPr lang="en-US"/>
          </a:p>
        </p:txBody>
      </p:sp>
      <p:graphicFrame>
        <p:nvGraphicFramePr>
          <p:cNvPr id="1168386" name="Object 2"/>
          <p:cNvGraphicFramePr>
            <a:graphicFrameLocks noChangeAspect="1"/>
          </p:cNvGraphicFramePr>
          <p:nvPr/>
        </p:nvGraphicFramePr>
        <p:xfrm>
          <a:off x="264054" y="1987021"/>
          <a:ext cx="8697350" cy="3558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86" name="Document" r:id="rId2" imgW="5889222" imgH="2409997" progId="Word.Document.12">
                  <p:embed/>
                </p:oleObj>
              </mc:Choice>
              <mc:Fallback>
                <p:oleObj name="Document" r:id="rId2" imgW="5889222" imgH="240999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054" y="1987021"/>
                        <a:ext cx="8697350" cy="35586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Мултиколинеарност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r-Cyrl-RS"/>
              <a:t>К</a:t>
            </a:r>
            <a:r>
              <a:rPr lang="en-US"/>
              <a:t>оефицијенти  корелације  и  бета  коефицијенти  узимају  као  мере  релативне  важности  сваке независне променљиве</a:t>
            </a:r>
            <a:endParaRPr lang="sr-Cyrl-RS"/>
          </a:p>
          <a:p>
            <a:pPr lvl="1"/>
            <a:r>
              <a:rPr lang="en-US"/>
              <a:t>треба да буду пропорционалне </a:t>
            </a:r>
            <a:r>
              <a:rPr lang="sr-Cyrl-RS"/>
              <a:t> вредности</a:t>
            </a:r>
            <a:r>
              <a:rPr lang="en-US"/>
              <a:t> или бар да опадају исти</a:t>
            </a:r>
            <a:r>
              <a:rPr lang="sr-Cyrl-RS"/>
              <a:t>м</a:t>
            </a:r>
            <a:r>
              <a:rPr lang="en-US"/>
              <a:t> редом</a:t>
            </a:r>
            <a:endParaRPr lang="sr-Cyrl-RS"/>
          </a:p>
          <a:p>
            <a:r>
              <a:rPr lang="en-US"/>
              <a:t>Разлог лежи у мултиколинеарности или просто колинеарности</a:t>
            </a:r>
            <a:endParaRPr lang="sr-Cyrl-RS"/>
          </a:p>
          <a:p>
            <a:pPr lvl="1"/>
            <a:r>
              <a:rPr lang="sr-Cyrl-RS"/>
              <a:t>ш</a:t>
            </a:r>
            <a:r>
              <a:rPr lang="en-US"/>
              <a:t>то је већа мултиколинеарност, то се више одражава на бета коефицијенте </a:t>
            </a:r>
            <a:endParaRPr lang="sr-Cyrl-RS"/>
          </a:p>
          <a:p>
            <a:pPr lvl="1"/>
            <a:r>
              <a:rPr lang="en-US"/>
              <a:t>они све мање могу да се употребе као показатељи релативног утицаја сваке независне променљиве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Мултиколинеарност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r-Cyrl-RS"/>
              <a:t>Р</a:t>
            </a:r>
            <a:r>
              <a:rPr lang="en-US"/>
              <a:t>егресиони коефицијенти</a:t>
            </a:r>
            <a:r>
              <a:rPr lang="sr-Cyrl-RS"/>
              <a:t> се</a:t>
            </a:r>
            <a:r>
              <a:rPr lang="en-US"/>
              <a:t> b и β, увек израчунавају тако да дају најбоље могуће предвиђање зависне променљиве Y</a:t>
            </a:r>
            <a:endParaRPr lang="sr-Cyrl-RS"/>
          </a:p>
          <a:p>
            <a:pPr lvl="1"/>
            <a:r>
              <a:rPr lang="sr-Cyrl-RS"/>
              <a:t>а</a:t>
            </a:r>
            <a:r>
              <a:rPr lang="en-US"/>
              <a:t> не да покаже релативну важност сваке независне променљиве X</a:t>
            </a:r>
            <a:endParaRPr lang="sr-Cyrl-RS"/>
          </a:p>
          <a:p>
            <a:r>
              <a:rPr lang="en-US"/>
              <a:t>Када је мултиколинеарност мала онда су</a:t>
            </a:r>
            <a:endParaRPr lang="sr-Cyrl-RS"/>
          </a:p>
          <a:p>
            <a:pPr lvl="1"/>
            <a:r>
              <a:rPr lang="en-US"/>
              <a:t>регресиони коефицијенти приближно пропорционални коефицијентима просте корелације</a:t>
            </a:r>
            <a:endParaRPr lang="sr-Cyrl-RS"/>
          </a:p>
          <a:p>
            <a:r>
              <a:rPr lang="en-US"/>
              <a:t>Ако постоји значајна мултиколинеарност, онда ће најзначајнијој независној променљивих бити додељена права вредност бета коефицијента</a:t>
            </a:r>
            <a:endParaRPr lang="sr-Cyrl-RS"/>
          </a:p>
          <a:p>
            <a:pPr lvl="1"/>
            <a:r>
              <a:rPr lang="en-US"/>
              <a:t>код осталих независних</a:t>
            </a:r>
            <a:r>
              <a:rPr lang="sr-Cyrl-RS"/>
              <a:t> </a:t>
            </a:r>
            <a:r>
              <a:rPr lang="en-US"/>
              <a:t>променљивих бета вредност </a:t>
            </a:r>
            <a:r>
              <a:rPr lang="sr-Cyrl-RS"/>
              <a:t>ће </a:t>
            </a:r>
            <a:r>
              <a:rPr lang="en-US"/>
              <a:t>бити много мања да би се избегла</a:t>
            </a:r>
            <a:r>
              <a:rPr lang="sr-Cyrl-RS"/>
              <a:t> </a:t>
            </a:r>
            <a:r>
              <a:rPr lang="en-US"/>
              <a:t>међузависност и међусобни утицај независних променљивих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Мултиколинеарност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/>
              <a:t>Прихватљиви ниво мултиколинеарности није лако одредити</a:t>
            </a:r>
            <a:endParaRPr lang="sr-Cyrl-RS"/>
          </a:p>
          <a:p>
            <a:pPr lvl="1"/>
            <a:r>
              <a:rPr lang="en-US"/>
              <a:t>зависи од броја независних променљивих у моделу, колико њих је корелисано и у ком обиму</a:t>
            </a:r>
            <a:endParaRPr lang="sr-Cyrl-RS"/>
          </a:p>
          <a:p>
            <a:r>
              <a:rPr lang="en-US"/>
              <a:t>Потребно је </a:t>
            </a:r>
            <a:r>
              <a:rPr lang="sr-Cyrl-RS"/>
              <a:t>израд</a:t>
            </a:r>
            <a:r>
              <a:rPr lang="en-US"/>
              <a:t>ити таблицу </a:t>
            </a:r>
            <a:r>
              <a:rPr lang="en-GB"/>
              <a:t>Пирсонових</a:t>
            </a:r>
            <a:r>
              <a:rPr lang="en-US"/>
              <a:t> коефицијената корелације између свих променљивих</a:t>
            </a:r>
            <a:endParaRPr lang="sr-Cyrl-RS"/>
          </a:p>
          <a:p>
            <a:pPr lvl="1"/>
            <a:r>
              <a:rPr lang="sr-Cyrl-RS"/>
              <a:t>к</a:t>
            </a:r>
            <a:r>
              <a:rPr lang="en-US"/>
              <a:t>оефицијенти до  0,5  између  неколико  независних  променљивих  обично  не  би  требало да  утичу на регресионе коефицијенте</a:t>
            </a:r>
            <a:endParaRPr lang="sr-Cyrl-RS"/>
          </a:p>
          <a:p>
            <a:pPr lvl="1"/>
            <a:r>
              <a:rPr lang="sr-Cyrl-RS"/>
              <a:t>а</a:t>
            </a:r>
            <a:r>
              <a:rPr lang="en-US"/>
              <a:t>ко су поменути коефицијенти већи од 0,7 онда је у питању озбиљан проблем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84</a:t>
            </a:fld>
            <a:endParaRPr 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Мултиколинеарност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/>
              <a:t>Израдити табелу са свим променљивама и њиховим коефицијентима Пирсонове корелације. </a:t>
            </a:r>
            <a:endParaRPr lang="sr-Cyrl-RS"/>
          </a:p>
          <a:p>
            <a:pPr lvl="1"/>
            <a:r>
              <a:rPr lang="sr-Cyrl-RS"/>
              <a:t>а</a:t>
            </a:r>
            <a:r>
              <a:rPr lang="en-US"/>
              <a:t>ко код неког пара променљивих коефицијент прелази 0,7, онда се једна од две променљиве елиминише</a:t>
            </a:r>
            <a:endParaRPr lang="sr-Cyrl-RS"/>
          </a:p>
          <a:p>
            <a:pPr lvl="1"/>
            <a:r>
              <a:rPr lang="en-US"/>
              <a:t>обично она која има мању корелацију са зависном променљивом Y</a:t>
            </a:r>
          </a:p>
          <a:p>
            <a:r>
              <a:rPr lang="en-US"/>
              <a:t>Уколико  три  или  више  независних  променљивих  имају  велику  међусобну  корелацију</a:t>
            </a:r>
            <a:endParaRPr lang="sr-Cyrl-RS"/>
          </a:p>
          <a:p>
            <a:pPr lvl="1"/>
            <a:r>
              <a:rPr lang="en-US"/>
              <a:t>изабере  се  она  са  највећом корелацијом са Y и онда се елиминишу све остале или </a:t>
            </a:r>
            <a:endParaRPr lang="sr-Cyrl-RS"/>
          </a:p>
          <a:p>
            <a:pPr lvl="1"/>
            <a:r>
              <a:rPr lang="en-US"/>
              <a:t>се изради нова заједничка променљива од свих међузависних променљивих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Мултиколинеарност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Изради се анализа главних компоненти за све независне променљиве</a:t>
            </a:r>
            <a:endParaRPr lang="sr-Cyrl-RS"/>
          </a:p>
          <a:p>
            <a:r>
              <a:rPr lang="sr-Cyrl-RS"/>
              <a:t>Т</a:t>
            </a:r>
            <a:r>
              <a:rPr lang="en-GB"/>
              <a:t>ражи групу од две или више променљивих које су високо или осредње међусобно корелисане</a:t>
            </a:r>
            <a:endParaRPr lang="sr-Cyrl-RS"/>
          </a:p>
          <a:p>
            <a:pPr lvl="1"/>
            <a:r>
              <a:rPr lang="en-GB"/>
              <a:t>неповезане </a:t>
            </a:r>
            <a:r>
              <a:rPr lang="sr-Cyrl-RS"/>
              <a:t>су </a:t>
            </a:r>
            <a:r>
              <a:rPr lang="en-GB"/>
              <a:t>са осталим променљивама</a:t>
            </a:r>
            <a:endParaRPr lang="sr-Cyrl-RS"/>
          </a:p>
          <a:p>
            <a:r>
              <a:rPr lang="en-GB"/>
              <a:t>За сваку од ових група израђују се вредности које се зову фактор скорови што је врста ваганих просека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86</a:t>
            </a:fld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Мултиколинеарност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/>
              <a:t>Пошто су фактор скорови некорелисани и садрже већину информација из оригиналних променљивих</a:t>
            </a:r>
            <a:endParaRPr lang="sr-Cyrl-RS"/>
          </a:p>
          <a:p>
            <a:pPr lvl="1"/>
            <a:r>
              <a:rPr lang="en-GB"/>
              <a:t>могу да се употребе као нови сет независних променљивих у вишеструком регресионом моделу</a:t>
            </a:r>
            <a:endParaRPr lang="en-US"/>
          </a:p>
          <a:p>
            <a:r>
              <a:rPr lang="en-US"/>
              <a:t>Ова опција је најбоља ако је у питању велики број променљивих (преко 50)</a:t>
            </a:r>
            <a:endParaRPr lang="sr-Cyrl-RS"/>
          </a:p>
          <a:p>
            <a:r>
              <a:rPr lang="sr-Cyrl-RS"/>
              <a:t>Г</a:t>
            </a:r>
            <a:r>
              <a:rPr lang="en-US"/>
              <a:t>уби </a:t>
            </a:r>
            <a:r>
              <a:rPr lang="sr-Cyrl-RS"/>
              <a:t>се </a:t>
            </a:r>
            <a:r>
              <a:rPr lang="en-US"/>
              <a:t>могућност да се посматра свака оригинална променљива појединачно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87</a:t>
            </a:fld>
            <a:endParaRPr lang="en-US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Индекс детерминације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Индекс детерминације R</a:t>
            </a:r>
            <a:r>
              <a:rPr lang="en-US" baseline="30000"/>
              <a:t>2</a:t>
            </a:r>
            <a:r>
              <a:rPr lang="en-US"/>
              <a:t> показује </a:t>
            </a:r>
            <a:endParaRPr lang="sr-Cyrl-RS"/>
          </a:p>
          <a:p>
            <a:pPr lvl="1"/>
            <a:r>
              <a:rPr lang="en-US"/>
              <a:t>колики је проценат варијабилитета зависне променљиве објашње</a:t>
            </a:r>
            <a:r>
              <a:rPr lang="en-GB"/>
              <a:t>н</a:t>
            </a:r>
            <a:r>
              <a:rPr lang="en-US"/>
              <a:t> варијабилитетом независних променљивих</a:t>
            </a:r>
            <a:endParaRPr lang="sr-Cyrl-RS"/>
          </a:p>
          <a:p>
            <a:r>
              <a:rPr lang="en-US"/>
              <a:t>У примеру из табеле </a:t>
            </a:r>
            <a:r>
              <a:rPr lang="en-GB"/>
              <a:t>8.3</a:t>
            </a:r>
            <a:r>
              <a:rPr lang="en-US"/>
              <a:t> индекс детерминације је 48% што је далеко од пожељне величине од 70%</a:t>
            </a:r>
            <a:endParaRPr lang="sr-Cyrl-RS"/>
          </a:p>
          <a:p>
            <a:r>
              <a:rPr lang="sr-Cyrl-RS"/>
              <a:t>Н</a:t>
            </a:r>
            <a:r>
              <a:rPr lang="en-US"/>
              <a:t>еке променљиве које имају значајну повезаност са зависном променљивом  Y  недостају  у  моделу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88</a:t>
            </a:fld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Индекс детерминације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/>
              <a:t>П</a:t>
            </a:r>
            <a:r>
              <a:rPr lang="en-US"/>
              <a:t>рво </a:t>
            </a:r>
            <a:r>
              <a:rPr lang="sr-Cyrl-RS"/>
              <a:t>се </a:t>
            </a:r>
            <a:r>
              <a:rPr lang="en-US"/>
              <a:t>уради пилот истраживање где се на мањем узорку </a:t>
            </a:r>
            <a:endParaRPr lang="sr-Cyrl-RS"/>
          </a:p>
          <a:p>
            <a:pPr lvl="1"/>
            <a:r>
              <a:rPr lang="en-US"/>
              <a:t>тестира што већи број променљивих  да  би  се  идентификовале  све  оне  које  имају  најзначајнији  утицај</a:t>
            </a:r>
            <a:r>
              <a:rPr lang="sr-Cyrl-RS"/>
              <a:t>	</a:t>
            </a:r>
          </a:p>
          <a:p>
            <a:r>
              <a:rPr lang="sr-Cyrl-RS"/>
              <a:t>З</a:t>
            </a:r>
            <a:r>
              <a:rPr lang="en-US"/>
              <a:t>атим  </a:t>
            </a:r>
            <a:r>
              <a:rPr lang="sr-Cyrl-RS"/>
              <a:t>се </a:t>
            </a:r>
            <a:r>
              <a:rPr lang="en-US"/>
              <a:t>се  уради  велико  посматрање  на комплетном узорку</a:t>
            </a:r>
            <a:endParaRPr lang="sr-Cyrl-RS"/>
          </a:p>
          <a:p>
            <a:pPr lvl="1"/>
            <a:r>
              <a:rPr lang="en-US"/>
              <a:t>где се прикупљају подаци о тим променљивам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89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Преглед основних начела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Коефицијент корелације (нпр. Пирсонове линеарне корелације) </a:t>
            </a:r>
            <a:endParaRPr lang="sr-Cyrl-RS"/>
          </a:p>
          <a:p>
            <a:pPr lvl="1"/>
            <a:r>
              <a:rPr lang="en-GB"/>
              <a:t>показује смер и јачину линеарне везе између две променљиве</a:t>
            </a:r>
            <a:endParaRPr lang="sr-Cyrl-RS"/>
          </a:p>
          <a:p>
            <a:r>
              <a:rPr lang="en-GB"/>
              <a:t>Пирсонов коефицијент корелације (r) има вредност у опсегу од -1 до +1</a:t>
            </a:r>
            <a:endParaRPr lang="sr-Cyrl-RS"/>
          </a:p>
          <a:p>
            <a:r>
              <a:rPr lang="en-GB"/>
              <a:t>Познавање вредности једне променљиве нимало не помаже у предвидању вредности друге</a:t>
            </a:r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Индекс детерминације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Мултиколинеарност се може утврдити и преко ниво</a:t>
            </a:r>
            <a:r>
              <a:rPr lang="sr-Cyrl-RS"/>
              <a:t>а</a:t>
            </a:r>
            <a:r>
              <a:rPr lang="en-US"/>
              <a:t> толеранције</a:t>
            </a:r>
            <a:endParaRPr lang="sr-Cyrl-RS"/>
          </a:p>
          <a:p>
            <a:pPr lvl="1"/>
            <a:r>
              <a:rPr lang="sr-Cyrl-RS"/>
              <a:t>п</a:t>
            </a:r>
            <a:r>
              <a:rPr lang="en-US"/>
              <a:t>ропорција варијансе променљиве која није повезана са осталим променљивама у регресионом моделу</a:t>
            </a:r>
            <a:endParaRPr lang="sr-Cyrl-RS"/>
          </a:p>
          <a:p>
            <a:pPr lvl="1"/>
            <a:r>
              <a:rPr lang="sr-Cyrl-RS"/>
              <a:t>в</a:t>
            </a:r>
            <a:r>
              <a:rPr lang="en-US"/>
              <a:t>исок ниво толеранције, преко 0,8 значи да је та променљиве релативно некорелисана са осталим променљивама</a:t>
            </a:r>
            <a:endParaRPr lang="sr-Cyrl-RS"/>
          </a:p>
          <a:p>
            <a:pPr lvl="1"/>
            <a:r>
              <a:rPr lang="sr-Cyrl-RS"/>
              <a:t>н</a:t>
            </a:r>
            <a:r>
              <a:rPr lang="en-US"/>
              <a:t>изак ниво толеранције, до 0,2 указује на велику мултиколинеарност и да та променљива мало доприности објашњавању зависне променљиве у моделу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90</a:t>
            </a:fld>
            <a:endParaRPr 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Значај вишеструке регресије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/>
              <a:t>Колико добро све независне променљиве комбиновано објашњавају</a:t>
            </a:r>
            <a:endParaRPr lang="sr-Cyrl-RS"/>
          </a:p>
          <a:p>
            <a:pPr lvl="1"/>
            <a:r>
              <a:rPr lang="en-US"/>
              <a:t>или им се може приписати разлог за варијације зависне променљиве (R</a:t>
            </a:r>
            <a:r>
              <a:rPr lang="en-US" baseline="30000"/>
              <a:t>2</a:t>
            </a:r>
            <a:r>
              <a:rPr lang="en-US"/>
              <a:t>)</a:t>
            </a:r>
          </a:p>
          <a:p>
            <a:r>
              <a:rPr lang="en-US"/>
              <a:t>Колика  је  релативна  важност  сваке  независне  променљиве  у  објашњавању  варијација  зависне  променљиве  (бета коефицијенти)</a:t>
            </a:r>
          </a:p>
          <a:p>
            <a:r>
              <a:rPr lang="en-US"/>
              <a:t>Која је најбоља предвиђена вредност зависне променљив</a:t>
            </a:r>
            <a:r>
              <a:rPr lang="sr-Cyrl-RS"/>
              <a:t>е</a:t>
            </a:r>
            <a:r>
              <a:rPr lang="en-US"/>
              <a:t> за било коју комбинацију независних променљивих</a:t>
            </a:r>
          </a:p>
          <a:p>
            <a:r>
              <a:rPr lang="en-US"/>
              <a:t>Који се обим промене зависне променљиве може очекивати за сваку јединицу промене сваке независне променљиве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91</a:t>
            </a:fld>
            <a:endParaRPr lang="en-US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Значај вишеструке регресије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/>
              <a:t>Облик  зависности  између  свих  променљивих  је  линеаран  односно  права  линија</a:t>
            </a:r>
            <a:endParaRPr lang="sr-Cyrl-RS"/>
          </a:p>
          <a:p>
            <a:r>
              <a:rPr lang="en-US"/>
              <a:t>Све променљиве су </a:t>
            </a:r>
            <a:r>
              <a:rPr lang="sr-Cyrl-RS"/>
              <a:t>непрекидне</a:t>
            </a:r>
            <a:endParaRPr lang="en-US"/>
          </a:p>
          <a:p>
            <a:r>
              <a:rPr lang="en-US"/>
              <a:t>Све  променљиве  имају варијанс</a:t>
            </a:r>
            <a:r>
              <a:rPr lang="sr-Cyrl-RS"/>
              <a:t>е</a:t>
            </a:r>
            <a:r>
              <a:rPr lang="en-US"/>
              <a:t>  које  имају  смисла,  односно  већина опсервација није једна вредност или интервал</a:t>
            </a:r>
          </a:p>
          <a:p>
            <a:r>
              <a:rPr lang="en-US"/>
              <a:t>У бази се налази барем три до пет пута више јединица посматрања него што је променљивих </a:t>
            </a:r>
            <a:endParaRPr lang="sr-Cyrl-RS"/>
          </a:p>
          <a:p>
            <a:pPr lvl="1"/>
            <a:r>
              <a:rPr lang="en-US"/>
              <a:t>регресиони коефицијенти </a:t>
            </a:r>
            <a:r>
              <a:rPr lang="sr-Cyrl-RS"/>
              <a:t>би </a:t>
            </a:r>
            <a:r>
              <a:rPr lang="en-US"/>
              <a:t>били непоуздани</a:t>
            </a:r>
          </a:p>
          <a:p>
            <a:r>
              <a:rPr lang="en-US"/>
              <a:t>Мултиколинеарност између променљивих је мала или не постоји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92</a:t>
            </a:fld>
            <a:endParaRPr lang="en-US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Тестирање статистичке значајности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Ако R, b и β  нису статистички значајне, </a:t>
            </a:r>
            <a:endParaRPr lang="sr-Cyrl-RS"/>
          </a:p>
          <a:p>
            <a:pPr lvl="1"/>
            <a:r>
              <a:rPr lang="en-US"/>
              <a:t>ниједна независна променљива нема стварну повезаности са зависном променљивом</a:t>
            </a:r>
            <a:endParaRPr lang="sr-Cyrl-RS"/>
          </a:p>
          <a:p>
            <a:pPr lvl="1"/>
            <a:r>
              <a:rPr lang="en-US"/>
              <a:t>добијени модел нема практичну вредност</a:t>
            </a:r>
          </a:p>
          <a:p>
            <a:r>
              <a:rPr lang="en-US"/>
              <a:t>Уколико су сви регресиони коефицијенти b статистички значајни, онда ће и индекс корелације R бити сигурно значајан</a:t>
            </a:r>
            <a:endParaRPr lang="sr-Cyrl-RS"/>
          </a:p>
          <a:p>
            <a:pPr lvl="1"/>
            <a:r>
              <a:rPr lang="sr-Cyrl-RS"/>
              <a:t>у</a:t>
            </a:r>
            <a:r>
              <a:rPr lang="en-US"/>
              <a:t> обрнутом случају то не мора да се деси јер је могуће да се због великог броја променљивих добије статистички значајно R, а да b коефицијенти нису значајни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93</a:t>
            </a:fld>
            <a:endParaRPr 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Униформно оцењивање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r-Cyrl-RS"/>
              <a:t>П</a:t>
            </a:r>
            <a:r>
              <a:rPr lang="en-US"/>
              <a:t>роблем који може да се јави јесте када за неку јединицу посматрања не постоје варијације у прикупљеним вредностима променљивих</a:t>
            </a:r>
            <a:endParaRPr lang="sr-Cyrl-RS"/>
          </a:p>
          <a:p>
            <a:pPr lvl="1"/>
            <a:r>
              <a:rPr lang="sr-Cyrl-RS"/>
              <a:t>и</a:t>
            </a:r>
            <a:r>
              <a:rPr lang="en-US"/>
              <a:t>спитаник је на сва или скоро сва питања одговорио истом оценом</a:t>
            </a:r>
            <a:endParaRPr lang="sr-Cyrl-RS"/>
          </a:p>
          <a:p>
            <a:r>
              <a:rPr lang="en-US"/>
              <a:t>Пошто не постоје вариј</a:t>
            </a:r>
            <a:r>
              <a:rPr lang="en-GB"/>
              <a:t>a</a:t>
            </a:r>
            <a:r>
              <a:rPr lang="en-US"/>
              <a:t>ције за дату јединицу посматрања</a:t>
            </a:r>
            <a:endParaRPr lang="sr-Cyrl-RS"/>
          </a:p>
          <a:p>
            <a:pPr lvl="1"/>
            <a:r>
              <a:rPr lang="en-US"/>
              <a:t>не долази до коваријације са осталим променљивама и јединицама посматрања</a:t>
            </a:r>
            <a:endParaRPr lang="sr-Cyrl-RS"/>
          </a:p>
          <a:p>
            <a:r>
              <a:rPr lang="en-US"/>
              <a:t>Повећава се само величина узорка n, али се не повећава коваријанса</a:t>
            </a:r>
            <a:endParaRPr lang="sr-Cyrl-RS"/>
          </a:p>
          <a:p>
            <a:pPr lvl="1"/>
            <a:r>
              <a:rPr lang="en-US"/>
              <a:t>вештачки </a:t>
            </a:r>
            <a:r>
              <a:rPr lang="sr-Cyrl-RS"/>
              <a:t>се </a:t>
            </a:r>
            <a:r>
              <a:rPr lang="en-US"/>
              <a:t>снижава корелација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94</a:t>
            </a:fld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Униформно оцењивање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/>
              <a:t>Елиминисати јединицу посматрања код које не постоји интервал у вредностима променљивих у довољној мери</a:t>
            </a:r>
            <a:endParaRPr lang="sr-Cyrl-RS"/>
          </a:p>
          <a:p>
            <a:pPr lvl="1"/>
            <a:r>
              <a:rPr lang="en-US"/>
              <a:t>на мерној скали са 10 вредности интервал за ту јединицу посматрања су само три суседне вредности</a:t>
            </a:r>
          </a:p>
          <a:p>
            <a:r>
              <a:rPr lang="en-US"/>
              <a:t>Елиминисати јединицу посматрања код које постоји мали број варијација у односу на најчешћу вредност</a:t>
            </a:r>
            <a:endParaRPr lang="sr-Cyrl-RS"/>
          </a:p>
          <a:p>
            <a:pPr lvl="1"/>
            <a:r>
              <a:rPr lang="en-US"/>
              <a:t>до 25% посматраних променљивих</a:t>
            </a:r>
          </a:p>
          <a:p>
            <a:r>
              <a:rPr lang="en-US"/>
              <a:t>Израчунати стандардну девијацију свих вредности променљивих за сваку јединицу посматрања и</a:t>
            </a:r>
            <a:endParaRPr lang="sr-Cyrl-RS"/>
          </a:p>
          <a:p>
            <a:pPr lvl="1"/>
            <a:r>
              <a:rPr lang="en-US"/>
              <a:t>елиминисати оне јединице посматрања код којих су израчунате вредности близу нуле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95</a:t>
            </a:fld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Категори</a:t>
            </a:r>
            <a:r>
              <a:rPr lang="sr-Cyrl-RS" i="1"/>
              <a:t>чке</a:t>
            </a:r>
            <a:r>
              <a:rPr lang="en-US" i="1"/>
              <a:t> вредности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/>
              <a:t>П</a:t>
            </a:r>
            <a:r>
              <a:rPr lang="en-US"/>
              <a:t>ревођење у катего</a:t>
            </a:r>
            <a:r>
              <a:rPr lang="sr-Cyrl-RS"/>
              <a:t>ричке </a:t>
            </a:r>
            <a:r>
              <a:rPr lang="en-US"/>
              <a:t>променљиве (dummy variables):</a:t>
            </a:r>
            <a:endParaRPr lang="sr-Cyrl-RS"/>
          </a:p>
          <a:p>
            <a:pPr lvl="1"/>
            <a:r>
              <a:rPr lang="sr-Cyrl-RS"/>
              <a:t>с</a:t>
            </a:r>
            <a:r>
              <a:rPr lang="en-US"/>
              <a:t>вака категорија се посматра као посебна независна променљива</a:t>
            </a:r>
          </a:p>
          <a:p>
            <a:pPr lvl="1"/>
            <a:r>
              <a:rPr lang="sr-Cyrl-RS"/>
              <a:t>з</a:t>
            </a:r>
            <a:r>
              <a:rPr lang="en-US"/>
              <a:t>а сваку јединицу посматрања се додељује вредност „1“ ако јединица поседује неку карактеристику, а „0“ ако је не поседује.</a:t>
            </a:r>
          </a:p>
          <a:p>
            <a:pPr lvl="1"/>
            <a:r>
              <a:rPr lang="sr-Cyrl-RS"/>
              <a:t>н</a:t>
            </a:r>
            <a:r>
              <a:rPr lang="en-US"/>
              <a:t>ове променљиве се убацују у регресиони модел, али тако да једна категорија из сваке оригиналне променљиве мора бити искључена из анализе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96</a:t>
            </a:fld>
            <a:endParaRPr 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Категори</a:t>
            </a:r>
            <a:r>
              <a:rPr lang="sr-Cyrl-RS" i="1"/>
              <a:t>чке</a:t>
            </a:r>
            <a:r>
              <a:rPr lang="en-US" i="1"/>
              <a:t> вредности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/>
              <a:t>Ако </a:t>
            </a:r>
            <a:r>
              <a:rPr lang="en-US"/>
              <a:t>желимо да укључимо самце у наш регресиони модел</a:t>
            </a:r>
            <a:endParaRPr lang="sr-Cyrl-RS"/>
          </a:p>
          <a:p>
            <a:pPr lvl="1"/>
            <a:r>
              <a:rPr lang="en-US"/>
              <a:t>код брачног статуса са четири модалитета имали би четири променљиве обележене на следећи начин: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97</a:t>
            </a:fld>
            <a:endParaRPr lang="en-US"/>
          </a:p>
        </p:txBody>
      </p:sp>
      <p:graphicFrame>
        <p:nvGraphicFramePr>
          <p:cNvPr id="1169410" name="Object 2"/>
          <p:cNvGraphicFramePr>
            <a:graphicFrameLocks noChangeAspect="1"/>
          </p:cNvGraphicFramePr>
          <p:nvPr/>
        </p:nvGraphicFramePr>
        <p:xfrm>
          <a:off x="213255" y="3917951"/>
          <a:ext cx="8734153" cy="1636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410" name="Document" r:id="rId2" imgW="5889222" imgH="1102935" progId="Word.Document.12">
                  <p:embed/>
                </p:oleObj>
              </mc:Choice>
              <mc:Fallback>
                <p:oleObj name="Document" r:id="rId2" imgW="5889222" imgH="11029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255" y="3917951"/>
                        <a:ext cx="8734153" cy="16361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Постепена </a:t>
            </a:r>
            <a:r>
              <a:rPr lang="en-US"/>
              <a:t>регресија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Cyrl-RS"/>
              <a:t>О</a:t>
            </a:r>
            <a:r>
              <a:rPr lang="en-US"/>
              <a:t>могућује да се изборимо са проблемом мултиколинеарности и</a:t>
            </a:r>
            <a:endParaRPr lang="sr-Cyrl-RS"/>
          </a:p>
          <a:p>
            <a:pPr lvl="1"/>
            <a:r>
              <a:rPr lang="en-US"/>
              <a:t>са независним променљивама које су од малог значаја</a:t>
            </a:r>
            <a:endParaRPr lang="sr-Cyrl-RS"/>
          </a:p>
          <a:p>
            <a:r>
              <a:rPr lang="sr-Cyrl-RS"/>
              <a:t>О</a:t>
            </a:r>
            <a:r>
              <a:rPr lang="en-US"/>
              <a:t>могућава да се елиминишу променљиве које се преклапају са другима и </a:t>
            </a:r>
            <a:endParaRPr lang="sr-Cyrl-RS"/>
          </a:p>
          <a:p>
            <a:pPr lvl="1"/>
            <a:r>
              <a:rPr lang="en-US"/>
              <a:t>због тога мало или уопште не доприносе тачности у предвиђању модела</a:t>
            </a:r>
            <a:endParaRPr lang="sr-Cyrl-RS"/>
          </a:p>
          <a:p>
            <a:pPr lvl="1"/>
            <a:r>
              <a:rPr lang="en-US"/>
              <a:t>нови модел са мањим бројем независних променљивих</a:t>
            </a:r>
          </a:p>
          <a:p>
            <a:pPr lvl="1"/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98</a:t>
            </a:fld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Постепена </a:t>
            </a:r>
            <a:r>
              <a:rPr lang="en-US"/>
              <a:t>регресија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/>
              <a:t>Рачунар изабере једну независну променљиву</a:t>
            </a:r>
            <a:endParaRPr lang="sr-Cyrl-RS"/>
          </a:p>
          <a:p>
            <a:pPr lvl="1"/>
            <a:r>
              <a:rPr lang="sr-Cyrl-RS"/>
              <a:t>која</a:t>
            </a:r>
            <a:r>
              <a:rPr lang="en-US"/>
              <a:t> има највећу корелацију са зависном променљиво</a:t>
            </a:r>
          </a:p>
          <a:p>
            <a:r>
              <a:rPr lang="en-US"/>
              <a:t>Рачунар бира између осталих променљивих ону која највише доприноси тачности предвиђања првој која је изабрана</a:t>
            </a:r>
            <a:endParaRPr lang="sr-Cyrl-RS"/>
          </a:p>
          <a:p>
            <a:pPr lvl="1"/>
            <a:r>
              <a:rPr lang="sr-Cyrl-RS"/>
              <a:t>о</a:t>
            </a:r>
            <a:r>
              <a:rPr lang="en-US"/>
              <a:t>вај корак се изводи све док не остане ниједна променљива која би допринела још више тачности модела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RS"/>
              <a:t>Област бр. 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/>
              <a:t>Медицинска статистика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9B8-52CA-4E46-8D51-2940346FADD5}" type="slidenum">
              <a:rPr lang="en-US" smtClean="0"/>
              <a:pPr/>
              <a:t>99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1623</TotalTime>
  <Words>10995</Words>
  <Application>Microsoft Office PowerPoint</Application>
  <PresentationFormat>On-screen Show (4:3)</PresentationFormat>
  <Paragraphs>1546</Paragraphs>
  <Slides>176</Slides>
  <Notes>118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176</vt:i4>
      </vt:variant>
    </vt:vector>
  </HeadingPairs>
  <TitlesOfParts>
    <vt:vector size="181" baseType="lpstr">
      <vt:lpstr>Arial</vt:lpstr>
      <vt:lpstr>FIT slajd predavanja</vt:lpstr>
      <vt:lpstr>Document</vt:lpstr>
      <vt:lpstr>Equation</vt:lpstr>
      <vt:lpstr>Microsoft Equation 3.0</vt:lpstr>
      <vt:lpstr>      Регресија и корелација. Методе базиране на поретку ранга</vt:lpstr>
      <vt:lpstr>Статистичке технике за истраживање веза између променљивих</vt:lpstr>
      <vt:lpstr>Статистичке технике за истраживање веза између променљивих</vt:lpstr>
      <vt:lpstr>Корелација</vt:lpstr>
      <vt:lpstr>Парцијална или делимична корелација</vt:lpstr>
      <vt:lpstr>Вишеструка регресија</vt:lpstr>
      <vt:lpstr>Логистичка регресија</vt:lpstr>
      <vt:lpstr>Факторска анализа </vt:lpstr>
      <vt:lpstr>Преглед основних начела</vt:lpstr>
      <vt:lpstr>Преглед основних начела</vt:lpstr>
      <vt:lpstr>Нелинеарна веза</vt:lpstr>
      <vt:lpstr>Нетипичне тачке</vt:lpstr>
      <vt:lpstr>Ограничен опсег резултата</vt:lpstr>
      <vt:lpstr>Корелација у односу на каузалност</vt:lpstr>
      <vt:lpstr>Статистичка значајност у односу на практичну</vt:lpstr>
      <vt:lpstr>Коефицијент детерминације</vt:lpstr>
      <vt:lpstr>Статистичка значајност у односу на практичну</vt:lpstr>
      <vt:lpstr>Ниво мерења</vt:lpstr>
      <vt:lpstr>Ниво мерења</vt:lpstr>
      <vt:lpstr>Претпоставке</vt:lpstr>
      <vt:lpstr>Претпоставке</vt:lpstr>
      <vt:lpstr>Дијаграми растурања  </vt:lpstr>
      <vt:lpstr>Дијаграм растурања који приказује однос између FEV1 и висине за групу мушких студената медицине </vt:lpstr>
      <vt:lpstr>Коефицијенти праве линије </vt:lpstr>
      <vt:lpstr>Регресија </vt:lpstr>
      <vt:lpstr>Регресија</vt:lpstr>
      <vt:lpstr>Метода најмањих квадрата </vt:lpstr>
      <vt:lpstr>Одступање од линије у правцу ''y''</vt:lpstr>
      <vt:lpstr>Метода најмањих квадрата</vt:lpstr>
      <vt:lpstr>Метода најмањих квадрата</vt:lpstr>
      <vt:lpstr>Метода најмањих квадрата</vt:lpstr>
      <vt:lpstr>Метода најмањих квадрата</vt:lpstr>
      <vt:lpstr>Метода најмањих квадрата</vt:lpstr>
      <vt:lpstr>Метода најмањих квадрата</vt:lpstr>
      <vt:lpstr>Метода најмањих квадрата</vt:lpstr>
      <vt:lpstr>Метода најмањих квадрата</vt:lpstr>
      <vt:lpstr>Метода најмањих квадрата</vt:lpstr>
      <vt:lpstr>Регресија FEV1 за висину </vt:lpstr>
      <vt:lpstr>Регресија висине на FEV1</vt:lpstr>
      <vt:lpstr>Линија регресије за податке из табеле za FEV1 и висину за 20 мушких студената медицине </vt:lpstr>
      <vt:lpstr>Стандардна грешка коефицијента регресије </vt:lpstr>
      <vt:lpstr>Стандардна грешка коефицијента регресије</vt:lpstr>
      <vt:lpstr>Стандардна грешка коефицијента регресије</vt:lpstr>
      <vt:lpstr>Стандардна грешка коефицијента регресије</vt:lpstr>
      <vt:lpstr>Стандардна грешка коефицијента регресије</vt:lpstr>
      <vt:lpstr>Стандардна грешка коефицијента регресије</vt:lpstr>
      <vt:lpstr>Стандардна грешка коефицијента регресије</vt:lpstr>
      <vt:lpstr>Стандардна грешка коефицијента регресије</vt:lpstr>
      <vt:lpstr>Корелација </vt:lpstr>
      <vt:lpstr>Дијаграм растурања са осама кроз средину </vt:lpstr>
      <vt:lpstr>Корелација</vt:lpstr>
      <vt:lpstr>Корелација</vt:lpstr>
      <vt:lpstr>Корелација</vt:lpstr>
      <vt:lpstr>Корелација</vt:lpstr>
      <vt:lpstr>Подаци где коефицијент корелације може да доведе у забуну </vt:lpstr>
      <vt:lpstr>Корелација</vt:lpstr>
      <vt:lpstr>Значај теста и интервал поверења за r </vt:lpstr>
      <vt:lpstr>Двостранe 5% и 1% тачкe расподеле коефицијента корелације r, по нултој хипотези </vt:lpstr>
      <vt:lpstr>Фишерова z трансформација (Fisher’s z transformation) </vt:lpstr>
      <vt:lpstr>Фишерова z трансформација (Fisher’s z transformation)</vt:lpstr>
      <vt:lpstr>Фишерова z трансформација (Fisher’s z transformation)</vt:lpstr>
      <vt:lpstr>Коришћење коефицијента корелације </vt:lpstr>
      <vt:lpstr>Вишеструка регресија</vt:lpstr>
      <vt:lpstr>Вишеструка регресија</vt:lpstr>
      <vt:lpstr>Вишеструка регресија</vt:lpstr>
      <vt:lpstr>Вишеструка регресија</vt:lpstr>
      <vt:lpstr>Вишеструка регресија</vt:lpstr>
      <vt:lpstr>Вишеструка регресија</vt:lpstr>
      <vt:lpstr>Вишеструка регресија</vt:lpstr>
      <vt:lpstr>Вишеструка регресија</vt:lpstr>
      <vt:lpstr>Количник броја опсервација и независних променљивих</vt:lpstr>
      <vt:lpstr>Нетипичне вредности</vt:lpstr>
      <vt:lpstr>Мултиколинеарност и сингуларност</vt:lpstr>
      <vt:lpstr>Мултиколинеарност и сингуларност</vt:lpstr>
      <vt:lpstr>Нормалност, линеарност, хомоскедастичност и независност резидуала </vt:lpstr>
      <vt:lpstr>Нормалност, линеарност, хомоскедастичност и независност резидуала </vt:lpstr>
      <vt:lpstr>Вишеструка регресија</vt:lpstr>
      <vt:lpstr>Вишеструка регресија</vt:lpstr>
      <vt:lpstr>Вишеструка регресија</vt:lpstr>
      <vt:lpstr>Вишеструка регресија</vt:lpstr>
      <vt:lpstr>Вредности коефицијената за пример са 7 независних променљивих</vt:lpstr>
      <vt:lpstr>Мултиколинеарност</vt:lpstr>
      <vt:lpstr>Мултиколинеарност</vt:lpstr>
      <vt:lpstr>Мултиколинеарност</vt:lpstr>
      <vt:lpstr>Мултиколинеарност</vt:lpstr>
      <vt:lpstr>Мултиколинеарност</vt:lpstr>
      <vt:lpstr>Мултиколинеарност</vt:lpstr>
      <vt:lpstr>Индекс детерминације</vt:lpstr>
      <vt:lpstr>Индекс детерминације</vt:lpstr>
      <vt:lpstr>Индекс детерминације</vt:lpstr>
      <vt:lpstr>Значај вишеструке регресије</vt:lpstr>
      <vt:lpstr>Значај вишеструке регресије</vt:lpstr>
      <vt:lpstr>Тестирање статистичке значајности</vt:lpstr>
      <vt:lpstr>Униформно оцењивање</vt:lpstr>
      <vt:lpstr>Униформно оцењивање</vt:lpstr>
      <vt:lpstr>Категоричке вредности</vt:lpstr>
      <vt:lpstr>Категоричке вредности</vt:lpstr>
      <vt:lpstr>Постепена регресија</vt:lpstr>
      <vt:lpstr>Постепена регресија</vt:lpstr>
      <vt:lpstr>Постепена регресија</vt:lpstr>
      <vt:lpstr>Не-параметарске методе </vt:lpstr>
      <vt:lpstr>Скале мерења</vt:lpstr>
      <vt:lpstr>Скале мерења</vt:lpstr>
      <vt:lpstr>Мann-Whitney U тест </vt:lpstr>
      <vt:lpstr>Мann-Whitney U тест</vt:lpstr>
      <vt:lpstr>Мann-Whitney U тест</vt:lpstr>
      <vt:lpstr>Мann-Whitney U тест</vt:lpstr>
      <vt:lpstr>Мann-Whitney U тест</vt:lpstr>
      <vt:lpstr>Мann-Whitney U тест</vt:lpstr>
      <vt:lpstr>Мann-Whitney U тест</vt:lpstr>
      <vt:lpstr>Расподела Мann-Whitney U статистике, за два узорка величине 4 </vt:lpstr>
      <vt:lpstr>Мann-Whitney U тест</vt:lpstr>
      <vt:lpstr>Двостране 5% тачке за расподелу мање вредности U у Мann-Whitney U тесту </vt:lpstr>
      <vt:lpstr>Поткожно ткиво бицепса (мм) у две групе болесника </vt:lpstr>
      <vt:lpstr>Мann-Whitney U тест</vt:lpstr>
      <vt:lpstr>Мann-Whitney U тест</vt:lpstr>
      <vt:lpstr>Двостране 5% тачке за расподелу мање вредности U у Мann-Whitney U тесту </vt:lpstr>
      <vt:lpstr>Мann-Whitney U тест</vt:lpstr>
      <vt:lpstr>Рангови за податке о поткожном ткиву </vt:lpstr>
      <vt:lpstr>Мann-Whitney U тест</vt:lpstr>
      <vt:lpstr>Мann-Whitney U тест</vt:lpstr>
      <vt:lpstr>Мann-Whitney U тест</vt:lpstr>
      <vt:lpstr>Мann-Whitney U тест</vt:lpstr>
      <vt:lpstr>Процентне тачке Нормалне расподеле </vt:lpstr>
      <vt:lpstr>Мann-Whitney U тест</vt:lpstr>
      <vt:lpstr>Мann-Whitney U тест</vt:lpstr>
      <vt:lpstr>Мann-Whitney U тест</vt:lpstr>
      <vt:lpstr>Мann-Whitney U тест</vt:lpstr>
      <vt:lpstr>Учесталост расподеле броја чворова укључених у карцином дојке откривених скринингом и откривених у интервалима између скрининга (подаци Мohammed Raja) </vt:lpstr>
      <vt:lpstr>Учесталост расподеле броја чворова укључених у карцином дојке откривених скринингом и откривених у интервалима између скрининга (подаци Мohammed Raja)</vt:lpstr>
      <vt:lpstr>Мann-Whitney U тест</vt:lpstr>
      <vt:lpstr>Мann-Whitney U тест</vt:lpstr>
      <vt:lpstr>Wilcoxon-ов тест упарених (еквивалентних) парова </vt:lpstr>
      <vt:lpstr>Резултати испитивања пронеталола за превенцију ангине пекторис (Prиtchard et al. 1963), по реду рангова разлика </vt:lpstr>
      <vt:lpstr>Мann- Wilcoxon-ов тест упарених (еквивалентних) парова</vt:lpstr>
      <vt:lpstr>Двостране 5% и 1% тачке за расподелу Т (ниже вредности) у Wilcoxon-овом тесту једног узорка </vt:lpstr>
      <vt:lpstr>Мann- Wilcoxon-ов тест упарених (еквивалентних) парова</vt:lpstr>
      <vt:lpstr>Мann- Wilcoxon-ов тест упарених (еквивалентних) парова</vt:lpstr>
      <vt:lpstr>Мann- Wilcoxon-ов тест упарених (еквивалентних) парова</vt:lpstr>
      <vt:lpstr>Мann- Wilcoxon-ов тест упарених (еквивалентних) парова</vt:lpstr>
      <vt:lpstr>Процентне тачке Нормалне расподеле </vt:lpstr>
      <vt:lpstr>Мann- Wilcoxon-ов тест упарених (еквивалентних) парова</vt:lpstr>
      <vt:lpstr>Мann- Wilcoxon-ов тест упарених (еквивалентних) парова</vt:lpstr>
      <vt:lpstr>Spearman-ов коефицијент корелације ранга,  </vt:lpstr>
      <vt:lpstr>Учесталост Капошијевог саркома и приступ становништва здравственим центрима за сваки регион копнене Танзаније (Bland et al. 1977) </vt:lpstr>
      <vt:lpstr>Учесталост Капошијевог саркома по милиону по години и проценат популације у опсегу од 10 км од здравственог центра, за 17 подручја копнене Танзаније </vt:lpstr>
      <vt:lpstr>Spearman-ов коефицијент корелације ранга, </vt:lpstr>
      <vt:lpstr>Двостране 5% и 1% тачке расподеле Spearman-овог r </vt:lpstr>
      <vt:lpstr>Spearman-ов коефицијент корелације ранга, </vt:lpstr>
      <vt:lpstr>Процентне тачке Нормалне расподеле </vt:lpstr>
      <vt:lpstr>Кendall-ov коефицијент корелације ранга, </vt:lpstr>
      <vt:lpstr>Кendall-ov коефицијент корелације ранга, </vt:lpstr>
      <vt:lpstr>Кendall-ov коефицијент корелације ранга, </vt:lpstr>
      <vt:lpstr>Учесталост Капошијевог саркома и приступ становништва здравственим центрима за сваки регион копнене Танзаније (Bland et al. 1977) </vt:lpstr>
      <vt:lpstr>Кendall-ov коефицијент корелације ранга, </vt:lpstr>
      <vt:lpstr>Кendall-ov коефицијент корелације ранга, </vt:lpstr>
      <vt:lpstr>Кendall-ov коефицијент корелације ранга, </vt:lpstr>
      <vt:lpstr>Кendall-ov коефицијент корелације ранга, </vt:lpstr>
      <vt:lpstr>Кendall-ov коефицијент корелације ранга, </vt:lpstr>
      <vt:lpstr>Двостране 5% и 1% тачке расподеле S за Кendall-ово  </vt:lpstr>
      <vt:lpstr>Кendall-ov коефицијент корелације ранга, </vt:lpstr>
      <vt:lpstr>Процентне тачке Нормалне расподеле </vt:lpstr>
      <vt:lpstr>Кendall-ov коефицијент корелације ранга, </vt:lpstr>
      <vt:lpstr>Кendall-ov коефицијент корелације ранга, </vt:lpstr>
      <vt:lpstr>Расподела Мann-Whitney U статистике, n1 = 4, n2 = 4, када је нулта хипотеза тачна, са одговарајућом Нормалном расподелом и проценом површине PROB(U = 2) </vt:lpstr>
      <vt:lpstr>Исправке континуитета </vt:lpstr>
      <vt:lpstr>Нормална расподела</vt:lpstr>
      <vt:lpstr>Исправке континуитета</vt:lpstr>
      <vt:lpstr>Расподела Мann-Whitney U статистике, за два узорка величине 4 </vt:lpstr>
      <vt:lpstr>Исправке континуитета</vt:lpstr>
      <vt:lpstr>Исправке континуитета</vt:lpstr>
      <vt:lpstr>Исправке континуитета</vt:lpstr>
      <vt:lpstr>Исправке континуитета</vt:lpstr>
      <vt:lpstr>Нормална расподела</vt:lpstr>
      <vt:lpstr>Параметарске или не-параметарске методе?</vt:lpstr>
      <vt:lpstr>Параметарске или не-параметарске методе?</vt:lpstr>
    </vt:vector>
  </TitlesOfParts>
  <Company>MFK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Nemanja Zdravkovic</cp:lastModifiedBy>
  <cp:revision>501</cp:revision>
  <dcterms:created xsi:type="dcterms:W3CDTF">2006-09-26T20:52:51Z</dcterms:created>
  <dcterms:modified xsi:type="dcterms:W3CDTF">2023-12-15T20:32:27Z</dcterms:modified>
</cp:coreProperties>
</file>